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73" r:id="rId5"/>
    <p:sldId id="379" r:id="rId6"/>
    <p:sldId id="423" r:id="rId7"/>
    <p:sldId id="415" r:id="rId8"/>
    <p:sldId id="433" r:id="rId9"/>
    <p:sldId id="382" r:id="rId10"/>
    <p:sldId id="456" r:id="rId11"/>
    <p:sldId id="462" r:id="rId12"/>
    <p:sldId id="463" r:id="rId13"/>
    <p:sldId id="444" r:id="rId14"/>
    <p:sldId id="447" r:id="rId15"/>
    <p:sldId id="464" r:id="rId16"/>
    <p:sldId id="439" r:id="rId17"/>
    <p:sldId id="440" r:id="rId18"/>
    <p:sldId id="441" r:id="rId19"/>
    <p:sldId id="442" r:id="rId20"/>
    <p:sldId id="443" r:id="rId21"/>
    <p:sldId id="402" r:id="rId22"/>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2CEAB94-71C4-4B39-B166-F9A9CCFE5F2C}">
          <p14:sldIdLst>
            <p14:sldId id="373"/>
          </p14:sldIdLst>
        </p14:section>
        <p14:section name="Begrüßung &amp; Recap" id="{82A97433-5682-419B-8DE0-3A508E572F3E}">
          <p14:sldIdLst>
            <p14:sldId id="379"/>
            <p14:sldId id="423"/>
            <p14:sldId id="415"/>
          </p14:sldIdLst>
        </p14:section>
        <p14:section name="Ergebnisse" id="{DFD256C5-3532-468B-9607-C74B2202CC39}">
          <p14:sldIdLst>
            <p14:sldId id="433"/>
            <p14:sldId id="382"/>
            <p14:sldId id="456"/>
            <p14:sldId id="462"/>
          </p14:sldIdLst>
        </p14:section>
        <p14:section name="VWL Effekte" id="{E3DBA718-7A7E-4661-9335-3E9D53E3754D}">
          <p14:sldIdLst>
            <p14:sldId id="463"/>
            <p14:sldId id="444"/>
            <p14:sldId id="447"/>
          </p14:sldIdLst>
        </p14:section>
        <p14:section name="Handlungsempfehlungen" id="{333E6AAE-2B0A-4BB8-B0DA-82D829C7BE07}">
          <p14:sldIdLst>
            <p14:sldId id="464"/>
            <p14:sldId id="439"/>
            <p14:sldId id="440"/>
            <p14:sldId id="441"/>
            <p14:sldId id="442"/>
            <p14:sldId id="443"/>
            <p14:sldId id="402"/>
          </p14:sldIdLst>
        </p14:section>
      </p14:sectionLst>
    </p:ext>
    <p:ext uri="{EFAFB233-063F-42B5-8137-9DF3F51BA10A}">
      <p15:sldGuideLst xmlns:p15="http://schemas.microsoft.com/office/powerpoint/2012/main">
        <p15:guide id="1" orient="horz" pos="486">
          <p15:clr>
            <a:srgbClr val="A4A3A4"/>
          </p15:clr>
        </p15:guide>
        <p15:guide id="2" pos="38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BC00"/>
    <a:srgbClr val="FF33CC"/>
    <a:srgbClr val="CE321A"/>
    <a:srgbClr val="0D539E"/>
    <a:srgbClr val="BEC800"/>
    <a:srgbClr val="000000"/>
    <a:srgbClr val="FFBABA"/>
    <a:srgbClr val="FCECEA"/>
    <a:srgbClr val="DDF4FF"/>
    <a:srgbClr val="FFE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486"/>
        <p:guide pos="385"/>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833BF-1529-463A-A785-9860D846229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de-DE"/>
        </a:p>
      </dgm:t>
    </dgm:pt>
    <dgm:pt modelId="{2F55D783-2391-4A0B-88AC-BF575373FC90}">
      <dgm:prSet phldrT="[Text]" custT="1"/>
      <dgm:spPr/>
      <dgm:t>
        <a:bodyPr/>
        <a:lstStyle/>
        <a:p>
          <a:pPr>
            <a:buFont typeface="+mj-lt"/>
            <a:buNone/>
          </a:pPr>
          <a:r>
            <a:rPr lang="de-DE" sz="1200" b="1" dirty="0">
              <a:effectLst/>
              <a:latin typeface="+mj-lt"/>
              <a:ea typeface="Times New Roman" panose="02020603050405020304" pitchFamily="18" charset="0"/>
              <a:cs typeface="Times New Roman" panose="02020603050405020304" pitchFamily="18" charset="0"/>
            </a:rPr>
            <a:t>1. Förderung von F&amp;E</a:t>
          </a:r>
          <a:endParaRPr lang="de-DE" sz="1200" b="1" dirty="0"/>
        </a:p>
      </dgm:t>
    </dgm:pt>
    <dgm:pt modelId="{F3DC1399-6E73-4229-B1DA-492484D8BA2B}" type="parTrans" cxnId="{9C2AD753-DF93-4029-8D36-3D51926A5490}">
      <dgm:prSet/>
      <dgm:spPr/>
      <dgm:t>
        <a:bodyPr/>
        <a:lstStyle/>
        <a:p>
          <a:endParaRPr lang="de-DE" sz="1200"/>
        </a:p>
      </dgm:t>
    </dgm:pt>
    <dgm:pt modelId="{E9DEB480-11CC-4A81-A9F7-E8446B62B4DF}" type="sibTrans" cxnId="{9C2AD753-DF93-4029-8D36-3D51926A5490}">
      <dgm:prSet/>
      <dgm:spPr/>
      <dgm:t>
        <a:bodyPr/>
        <a:lstStyle/>
        <a:p>
          <a:endParaRPr lang="de-DE" sz="1200"/>
        </a:p>
      </dgm:t>
    </dgm:pt>
    <dgm:pt modelId="{C264323E-D0AB-460F-A30E-2CD0651A91E1}">
      <dgm:prSet phldrT="[Text]" custT="1"/>
      <dgm:spPr/>
      <dgm:t>
        <a:bodyPr/>
        <a:lstStyle/>
        <a:p>
          <a:pPr>
            <a:buFont typeface="+mj-lt"/>
            <a:buNone/>
          </a:pPr>
          <a:r>
            <a:rPr lang="de-DE" sz="1200" b="1" dirty="0">
              <a:effectLst/>
              <a:latin typeface="+mj-lt"/>
              <a:ea typeface="Times New Roman" panose="02020603050405020304" pitchFamily="18" charset="0"/>
              <a:cs typeface="Times New Roman" panose="02020603050405020304" pitchFamily="18" charset="0"/>
            </a:rPr>
            <a:t>2. Anreize und Förderungen von Investitionen</a:t>
          </a:r>
          <a:endParaRPr lang="de-DE" sz="1200" b="1" dirty="0"/>
        </a:p>
      </dgm:t>
    </dgm:pt>
    <dgm:pt modelId="{9DBC8466-C6A8-4B49-B479-F8904CAEA99F}" type="parTrans" cxnId="{FC5406B9-3E12-4A49-B71F-D741FF1FC6A9}">
      <dgm:prSet/>
      <dgm:spPr/>
      <dgm:t>
        <a:bodyPr/>
        <a:lstStyle/>
        <a:p>
          <a:endParaRPr lang="de-DE" sz="1200"/>
        </a:p>
      </dgm:t>
    </dgm:pt>
    <dgm:pt modelId="{9B4289E5-601D-4679-9679-794320374428}" type="sibTrans" cxnId="{FC5406B9-3E12-4A49-B71F-D741FF1FC6A9}">
      <dgm:prSet/>
      <dgm:spPr/>
      <dgm:t>
        <a:bodyPr/>
        <a:lstStyle/>
        <a:p>
          <a:endParaRPr lang="de-DE" sz="1200"/>
        </a:p>
      </dgm:t>
    </dgm:pt>
    <dgm:pt modelId="{F6FB4ED3-D5EE-4E78-A2A5-3F12BE00B919}">
      <dgm:prSet phldrT="[Text]" custT="1"/>
      <dgm:spPr/>
      <dgm:t>
        <a:bodyPr/>
        <a:lstStyle/>
        <a:p>
          <a:pPr>
            <a:buFont typeface="+mj-lt"/>
            <a:buNone/>
          </a:pPr>
          <a:r>
            <a:rPr lang="de-DE" sz="1200" b="1" dirty="0">
              <a:effectLst/>
              <a:latin typeface="+mj-lt"/>
              <a:ea typeface="Times New Roman" panose="02020603050405020304" pitchFamily="18" charset="0"/>
              <a:cs typeface="Times New Roman" panose="02020603050405020304" pitchFamily="18" charset="0"/>
            </a:rPr>
            <a:t>3. Energie-infrastrukturen &amp; Energiebereitstellung</a:t>
          </a:r>
          <a:endParaRPr lang="de-DE" sz="1200" b="1" dirty="0"/>
        </a:p>
      </dgm:t>
    </dgm:pt>
    <dgm:pt modelId="{F070C5DD-0C39-4296-AE96-FC8BE740641A}" type="parTrans" cxnId="{A622419C-384D-46D3-A0F2-521CB934C9A1}">
      <dgm:prSet/>
      <dgm:spPr/>
      <dgm:t>
        <a:bodyPr/>
        <a:lstStyle/>
        <a:p>
          <a:endParaRPr lang="de-DE" sz="1200"/>
        </a:p>
      </dgm:t>
    </dgm:pt>
    <dgm:pt modelId="{FC7D97EF-DB7B-4F49-B955-47D7BFEB1343}" type="sibTrans" cxnId="{A622419C-384D-46D3-A0F2-521CB934C9A1}">
      <dgm:prSet/>
      <dgm:spPr/>
      <dgm:t>
        <a:bodyPr/>
        <a:lstStyle/>
        <a:p>
          <a:endParaRPr lang="de-DE" sz="1200"/>
        </a:p>
      </dgm:t>
    </dgm:pt>
    <dgm:pt modelId="{4EE197FB-E501-4DE3-A7B5-20D5071FDB65}">
      <dgm:prSet phldrT="[Text]" custT="1"/>
      <dgm:spPr/>
      <dgm:t>
        <a:bodyPr/>
        <a:lstStyle/>
        <a:p>
          <a:pPr>
            <a:buFont typeface="+mj-lt"/>
            <a:buNone/>
          </a:pPr>
          <a:r>
            <a:rPr lang="de-DE" sz="1200" b="1" dirty="0">
              <a:effectLst/>
              <a:latin typeface="+mj-lt"/>
              <a:ea typeface="Times New Roman" panose="02020603050405020304" pitchFamily="18" charset="0"/>
              <a:cs typeface="Times New Roman" panose="02020603050405020304" pitchFamily="18" charset="0"/>
            </a:rPr>
            <a:t>4. Bereitstellung von Material und Rohstoffen</a:t>
          </a:r>
          <a:endParaRPr lang="de-DE" sz="1200" b="1" dirty="0"/>
        </a:p>
      </dgm:t>
    </dgm:pt>
    <dgm:pt modelId="{7FB877BD-B725-45E8-8FF0-A49EC6DA9FF2}" type="parTrans" cxnId="{3449131E-B023-4E40-AF94-D8FD4458B143}">
      <dgm:prSet/>
      <dgm:spPr/>
      <dgm:t>
        <a:bodyPr/>
        <a:lstStyle/>
        <a:p>
          <a:endParaRPr lang="de-DE" sz="1200"/>
        </a:p>
      </dgm:t>
    </dgm:pt>
    <dgm:pt modelId="{B4A88AFB-DE3E-4E46-9A2A-A1B026C22AAE}" type="sibTrans" cxnId="{3449131E-B023-4E40-AF94-D8FD4458B143}">
      <dgm:prSet/>
      <dgm:spPr/>
      <dgm:t>
        <a:bodyPr/>
        <a:lstStyle/>
        <a:p>
          <a:endParaRPr lang="de-DE" sz="1200"/>
        </a:p>
      </dgm:t>
    </dgm:pt>
    <dgm:pt modelId="{278CAB23-A9D7-41DF-B0DD-1FC783A2BDBB}">
      <dgm:prSet phldrT="[Text]" custT="1"/>
      <dgm:spPr/>
      <dgm:t>
        <a:bodyPr/>
        <a:lstStyle/>
        <a:p>
          <a:pPr>
            <a:buFont typeface="+mj-lt"/>
            <a:buNone/>
          </a:pPr>
          <a:r>
            <a:rPr lang="de-DE" sz="1200" b="1" dirty="0">
              <a:effectLst/>
              <a:latin typeface="+mj-lt"/>
              <a:ea typeface="Times New Roman" panose="02020603050405020304" pitchFamily="18" charset="0"/>
              <a:cs typeface="Times New Roman" panose="02020603050405020304" pitchFamily="18" charset="0"/>
            </a:rPr>
            <a:t>5. Auf- und Ausbau von Infrastrukturen</a:t>
          </a:r>
          <a:endParaRPr lang="de-DE" sz="1200" b="1" dirty="0"/>
        </a:p>
      </dgm:t>
    </dgm:pt>
    <dgm:pt modelId="{662CC4A7-57C4-4C01-83B5-3A1053253290}" type="parTrans" cxnId="{6967689D-D708-4743-955E-DCD03DD94F0D}">
      <dgm:prSet/>
      <dgm:spPr/>
      <dgm:t>
        <a:bodyPr/>
        <a:lstStyle/>
        <a:p>
          <a:endParaRPr lang="de-DE" sz="1200"/>
        </a:p>
      </dgm:t>
    </dgm:pt>
    <dgm:pt modelId="{D16A5D5E-6BD1-4BF5-9293-3EABB8EDFE1D}" type="sibTrans" cxnId="{6967689D-D708-4743-955E-DCD03DD94F0D}">
      <dgm:prSet/>
      <dgm:spPr/>
      <dgm:t>
        <a:bodyPr/>
        <a:lstStyle/>
        <a:p>
          <a:endParaRPr lang="de-DE" sz="1200"/>
        </a:p>
      </dgm:t>
    </dgm:pt>
    <dgm:pt modelId="{6664D534-3AF9-4CCB-9378-EA0B36529685}">
      <dgm:prSet phldrT="[Text]" custT="1"/>
      <dgm:spPr/>
      <dgm:t>
        <a:bodyPr/>
        <a:lstStyle/>
        <a:p>
          <a:pPr>
            <a:buFont typeface="+mj-lt"/>
            <a:buNone/>
          </a:pPr>
          <a:r>
            <a:rPr lang="de-DE" sz="1200" b="1" dirty="0">
              <a:effectLst/>
              <a:latin typeface="+mj-lt"/>
              <a:ea typeface="Times New Roman" panose="02020603050405020304" pitchFamily="18" charset="0"/>
              <a:cs typeface="Times New Roman" panose="02020603050405020304" pitchFamily="18" charset="0"/>
            </a:rPr>
            <a:t>6. Kooperation und Vernetzung</a:t>
          </a:r>
          <a:endParaRPr lang="de-DE" sz="1200" b="1" dirty="0"/>
        </a:p>
      </dgm:t>
    </dgm:pt>
    <dgm:pt modelId="{1841791B-2077-4CC5-9B10-4BCCCDE5CE25}" type="parTrans" cxnId="{70E2DEEA-AC85-44C8-8BB2-5557E47F2847}">
      <dgm:prSet/>
      <dgm:spPr/>
      <dgm:t>
        <a:bodyPr/>
        <a:lstStyle/>
        <a:p>
          <a:endParaRPr lang="de-DE" sz="1200"/>
        </a:p>
      </dgm:t>
    </dgm:pt>
    <dgm:pt modelId="{8B91896A-32F1-440D-86E5-C038BD026230}" type="sibTrans" cxnId="{70E2DEEA-AC85-44C8-8BB2-5557E47F2847}">
      <dgm:prSet/>
      <dgm:spPr/>
      <dgm:t>
        <a:bodyPr/>
        <a:lstStyle/>
        <a:p>
          <a:endParaRPr lang="de-DE" sz="1200"/>
        </a:p>
      </dgm:t>
    </dgm:pt>
    <dgm:pt modelId="{DA28B13D-A86C-47DB-8152-2648B2B25212}">
      <dgm:prSet phldrT="[Text]" custT="1"/>
      <dgm:spPr/>
      <dgm:t>
        <a:bodyPr/>
        <a:lstStyle/>
        <a:p>
          <a:pPr>
            <a:buFont typeface="+mj-lt"/>
            <a:buNone/>
          </a:pPr>
          <a:r>
            <a:rPr lang="de-DE" sz="1200" b="1" dirty="0">
              <a:effectLst/>
              <a:latin typeface="+mj-lt"/>
              <a:ea typeface="Times New Roman" panose="02020603050405020304" pitchFamily="18" charset="0"/>
              <a:cs typeface="Times New Roman" panose="02020603050405020304" pitchFamily="18" charset="0"/>
            </a:rPr>
            <a:t>7. Gesetzliche Rahmenbedingungen, Standards &amp; Normen</a:t>
          </a:r>
          <a:endParaRPr lang="de-DE" sz="1200" b="1" dirty="0"/>
        </a:p>
      </dgm:t>
    </dgm:pt>
    <dgm:pt modelId="{105211BD-79B1-41FC-8A60-D17D2464C77E}" type="parTrans" cxnId="{7E02B9F7-3008-4D8D-8DFE-0905939A6023}">
      <dgm:prSet/>
      <dgm:spPr/>
      <dgm:t>
        <a:bodyPr/>
        <a:lstStyle/>
        <a:p>
          <a:endParaRPr lang="de-DE" sz="1200"/>
        </a:p>
      </dgm:t>
    </dgm:pt>
    <dgm:pt modelId="{0F2E2DA7-9C56-4468-BFEC-95F3A1C1130E}" type="sibTrans" cxnId="{7E02B9F7-3008-4D8D-8DFE-0905939A6023}">
      <dgm:prSet/>
      <dgm:spPr/>
      <dgm:t>
        <a:bodyPr/>
        <a:lstStyle/>
        <a:p>
          <a:endParaRPr lang="de-DE" sz="1200"/>
        </a:p>
      </dgm:t>
    </dgm:pt>
    <dgm:pt modelId="{419D40B3-5668-4AC0-8731-5EF0C0B5B8F2}">
      <dgm:prSet phldrT="[Text]" custT="1"/>
      <dgm:spPr/>
      <dgm:t>
        <a:bodyPr/>
        <a:lstStyle/>
        <a:p>
          <a:pPr>
            <a:buFont typeface="+mj-lt"/>
            <a:buNone/>
          </a:pPr>
          <a:r>
            <a:rPr lang="de-DE" sz="1200" b="1" dirty="0">
              <a:effectLst/>
              <a:latin typeface="+mj-lt"/>
              <a:ea typeface="Times New Roman" panose="02020603050405020304" pitchFamily="18" charset="0"/>
              <a:cs typeface="Times New Roman" panose="02020603050405020304" pitchFamily="18" charset="0"/>
            </a:rPr>
            <a:t>8. Öffentliche Beschaffung und Nachfrage</a:t>
          </a:r>
          <a:endParaRPr lang="de-DE" sz="1200" b="1" dirty="0"/>
        </a:p>
      </dgm:t>
    </dgm:pt>
    <dgm:pt modelId="{96CF9898-8451-4FA7-94C5-CCDCAEDC0BA0}" type="parTrans" cxnId="{9BEF1E1A-A272-4BF6-813B-35B60EC8B0FC}">
      <dgm:prSet/>
      <dgm:spPr/>
      <dgm:t>
        <a:bodyPr/>
        <a:lstStyle/>
        <a:p>
          <a:endParaRPr lang="de-DE" sz="1200"/>
        </a:p>
      </dgm:t>
    </dgm:pt>
    <dgm:pt modelId="{42531EB1-A948-4A5E-9D45-1F107EB2A6B9}" type="sibTrans" cxnId="{9BEF1E1A-A272-4BF6-813B-35B60EC8B0FC}">
      <dgm:prSet/>
      <dgm:spPr/>
      <dgm:t>
        <a:bodyPr/>
        <a:lstStyle/>
        <a:p>
          <a:endParaRPr lang="de-DE" sz="1200"/>
        </a:p>
      </dgm:t>
    </dgm:pt>
    <dgm:pt modelId="{FDA2DEC8-B343-4553-91B5-FF572646A14B}">
      <dgm:prSet phldrT="[Text]" custT="1"/>
      <dgm:spPr/>
      <dgm:t>
        <a:bodyPr/>
        <a:lstStyle/>
        <a:p>
          <a:pPr>
            <a:buFont typeface="+mj-lt"/>
            <a:buNone/>
          </a:pPr>
          <a:r>
            <a:rPr lang="de-DE" sz="1200" b="1">
              <a:effectLst/>
              <a:latin typeface="+mj-lt"/>
              <a:ea typeface="Times New Roman" panose="02020603050405020304" pitchFamily="18" charset="0"/>
              <a:cs typeface="Times New Roman" panose="02020603050405020304" pitchFamily="18" charset="0"/>
            </a:rPr>
            <a:t>9. Aus- und Weiterbildung sowie gesellschaftlicher Wandel  </a:t>
          </a:r>
          <a:endParaRPr lang="de-DE" sz="1200" b="1" dirty="0"/>
        </a:p>
      </dgm:t>
    </dgm:pt>
    <dgm:pt modelId="{BE63BBCB-B171-45FD-A40E-EDE3E97D0DA2}" type="parTrans" cxnId="{73CE43B6-6EFA-48E3-A040-E5B735BABFC7}">
      <dgm:prSet/>
      <dgm:spPr/>
      <dgm:t>
        <a:bodyPr/>
        <a:lstStyle/>
        <a:p>
          <a:endParaRPr lang="de-DE" sz="1200"/>
        </a:p>
      </dgm:t>
    </dgm:pt>
    <dgm:pt modelId="{BDE052B7-0371-43F3-B7EF-3035F07AEBEF}" type="sibTrans" cxnId="{73CE43B6-6EFA-48E3-A040-E5B735BABFC7}">
      <dgm:prSet/>
      <dgm:spPr/>
      <dgm:t>
        <a:bodyPr/>
        <a:lstStyle/>
        <a:p>
          <a:endParaRPr lang="de-DE" sz="1200"/>
        </a:p>
      </dgm:t>
    </dgm:pt>
    <dgm:pt modelId="{59CC7627-BA0C-4488-98B4-F90F81CACB2D}" type="pres">
      <dgm:prSet presAssocID="{8F2833BF-1529-463A-A785-9860D8462294}" presName="diagram" presStyleCnt="0">
        <dgm:presLayoutVars>
          <dgm:dir/>
          <dgm:resizeHandles val="exact"/>
        </dgm:presLayoutVars>
      </dgm:prSet>
      <dgm:spPr/>
    </dgm:pt>
    <dgm:pt modelId="{AA18F12D-28C1-41EE-9664-9794607C12D4}" type="pres">
      <dgm:prSet presAssocID="{2F55D783-2391-4A0B-88AC-BF575373FC90}" presName="node" presStyleLbl="node1" presStyleIdx="0" presStyleCnt="9">
        <dgm:presLayoutVars>
          <dgm:bulletEnabled val="1"/>
        </dgm:presLayoutVars>
      </dgm:prSet>
      <dgm:spPr/>
    </dgm:pt>
    <dgm:pt modelId="{B616E3D3-0A70-460C-BBE7-115224BDE52D}" type="pres">
      <dgm:prSet presAssocID="{E9DEB480-11CC-4A81-A9F7-E8446B62B4DF}" presName="sibTrans" presStyleCnt="0"/>
      <dgm:spPr/>
    </dgm:pt>
    <dgm:pt modelId="{5FE9FD92-1126-4C71-80EF-F10F351D84B7}" type="pres">
      <dgm:prSet presAssocID="{C264323E-D0AB-460F-A30E-2CD0651A91E1}" presName="node" presStyleLbl="node1" presStyleIdx="1" presStyleCnt="9">
        <dgm:presLayoutVars>
          <dgm:bulletEnabled val="1"/>
        </dgm:presLayoutVars>
      </dgm:prSet>
      <dgm:spPr/>
    </dgm:pt>
    <dgm:pt modelId="{2BB4061C-0D7E-4BD3-837E-7F00A20E218F}" type="pres">
      <dgm:prSet presAssocID="{9B4289E5-601D-4679-9679-794320374428}" presName="sibTrans" presStyleCnt="0"/>
      <dgm:spPr/>
    </dgm:pt>
    <dgm:pt modelId="{771D92DA-D29B-4E8F-9E17-10404833F74F}" type="pres">
      <dgm:prSet presAssocID="{F6FB4ED3-D5EE-4E78-A2A5-3F12BE00B919}" presName="node" presStyleLbl="node1" presStyleIdx="2" presStyleCnt="9">
        <dgm:presLayoutVars>
          <dgm:bulletEnabled val="1"/>
        </dgm:presLayoutVars>
      </dgm:prSet>
      <dgm:spPr/>
    </dgm:pt>
    <dgm:pt modelId="{80D885AB-5495-47B6-BD71-02461E795D4A}" type="pres">
      <dgm:prSet presAssocID="{FC7D97EF-DB7B-4F49-B955-47D7BFEB1343}" presName="sibTrans" presStyleCnt="0"/>
      <dgm:spPr/>
    </dgm:pt>
    <dgm:pt modelId="{3CAFB169-63A3-4868-BC83-15BD4B2BCF2E}" type="pres">
      <dgm:prSet presAssocID="{4EE197FB-E501-4DE3-A7B5-20D5071FDB65}" presName="node" presStyleLbl="node1" presStyleIdx="3" presStyleCnt="9">
        <dgm:presLayoutVars>
          <dgm:bulletEnabled val="1"/>
        </dgm:presLayoutVars>
      </dgm:prSet>
      <dgm:spPr/>
    </dgm:pt>
    <dgm:pt modelId="{76E9DDE1-7E3B-4178-9923-C6B3DCA1F49D}" type="pres">
      <dgm:prSet presAssocID="{B4A88AFB-DE3E-4E46-9A2A-A1B026C22AAE}" presName="sibTrans" presStyleCnt="0"/>
      <dgm:spPr/>
    </dgm:pt>
    <dgm:pt modelId="{F65FC209-6313-40DD-89B9-C76AA5E5DF40}" type="pres">
      <dgm:prSet presAssocID="{278CAB23-A9D7-41DF-B0DD-1FC783A2BDBB}" presName="node" presStyleLbl="node1" presStyleIdx="4" presStyleCnt="9">
        <dgm:presLayoutVars>
          <dgm:bulletEnabled val="1"/>
        </dgm:presLayoutVars>
      </dgm:prSet>
      <dgm:spPr/>
    </dgm:pt>
    <dgm:pt modelId="{374EF427-FE74-4CD5-828C-BF84DC91C328}" type="pres">
      <dgm:prSet presAssocID="{D16A5D5E-6BD1-4BF5-9293-3EABB8EDFE1D}" presName="sibTrans" presStyleCnt="0"/>
      <dgm:spPr/>
    </dgm:pt>
    <dgm:pt modelId="{1CB0D0CC-D1E4-474D-A1CA-315790FA143C}" type="pres">
      <dgm:prSet presAssocID="{6664D534-3AF9-4CCB-9378-EA0B36529685}" presName="node" presStyleLbl="node1" presStyleIdx="5" presStyleCnt="9">
        <dgm:presLayoutVars>
          <dgm:bulletEnabled val="1"/>
        </dgm:presLayoutVars>
      </dgm:prSet>
      <dgm:spPr/>
    </dgm:pt>
    <dgm:pt modelId="{AAAC0D79-4AC8-4D19-B5CE-8EBEC5733B01}" type="pres">
      <dgm:prSet presAssocID="{8B91896A-32F1-440D-86E5-C038BD026230}" presName="sibTrans" presStyleCnt="0"/>
      <dgm:spPr/>
    </dgm:pt>
    <dgm:pt modelId="{4910336B-59BC-42EC-931E-EED98F2090CA}" type="pres">
      <dgm:prSet presAssocID="{DA28B13D-A86C-47DB-8152-2648B2B25212}" presName="node" presStyleLbl="node1" presStyleIdx="6" presStyleCnt="9">
        <dgm:presLayoutVars>
          <dgm:bulletEnabled val="1"/>
        </dgm:presLayoutVars>
      </dgm:prSet>
      <dgm:spPr/>
    </dgm:pt>
    <dgm:pt modelId="{E2CEEC55-3DC0-46D9-AD68-F9700CA83E39}" type="pres">
      <dgm:prSet presAssocID="{0F2E2DA7-9C56-4468-BFEC-95F3A1C1130E}" presName="sibTrans" presStyleCnt="0"/>
      <dgm:spPr/>
    </dgm:pt>
    <dgm:pt modelId="{44D90095-F1B1-484A-9425-74A21029ED0F}" type="pres">
      <dgm:prSet presAssocID="{419D40B3-5668-4AC0-8731-5EF0C0B5B8F2}" presName="node" presStyleLbl="node1" presStyleIdx="7" presStyleCnt="9">
        <dgm:presLayoutVars>
          <dgm:bulletEnabled val="1"/>
        </dgm:presLayoutVars>
      </dgm:prSet>
      <dgm:spPr/>
    </dgm:pt>
    <dgm:pt modelId="{9B42AF25-F124-47FA-8485-50817B5F5CBA}" type="pres">
      <dgm:prSet presAssocID="{42531EB1-A948-4A5E-9D45-1F107EB2A6B9}" presName="sibTrans" presStyleCnt="0"/>
      <dgm:spPr/>
    </dgm:pt>
    <dgm:pt modelId="{32D32867-991C-4277-A1A0-F6D37F318AEC}" type="pres">
      <dgm:prSet presAssocID="{FDA2DEC8-B343-4553-91B5-FF572646A14B}" presName="node" presStyleLbl="node1" presStyleIdx="8" presStyleCnt="9">
        <dgm:presLayoutVars>
          <dgm:bulletEnabled val="1"/>
        </dgm:presLayoutVars>
      </dgm:prSet>
      <dgm:spPr/>
    </dgm:pt>
  </dgm:ptLst>
  <dgm:cxnLst>
    <dgm:cxn modelId="{9BEF1E1A-A272-4BF6-813B-35B60EC8B0FC}" srcId="{8F2833BF-1529-463A-A785-9860D8462294}" destId="{419D40B3-5668-4AC0-8731-5EF0C0B5B8F2}" srcOrd="7" destOrd="0" parTransId="{96CF9898-8451-4FA7-94C5-CCDCAEDC0BA0}" sibTransId="{42531EB1-A948-4A5E-9D45-1F107EB2A6B9}"/>
    <dgm:cxn modelId="{3449131E-B023-4E40-AF94-D8FD4458B143}" srcId="{8F2833BF-1529-463A-A785-9860D8462294}" destId="{4EE197FB-E501-4DE3-A7B5-20D5071FDB65}" srcOrd="3" destOrd="0" parTransId="{7FB877BD-B725-45E8-8FF0-A49EC6DA9FF2}" sibTransId="{B4A88AFB-DE3E-4E46-9A2A-A1B026C22AAE}"/>
    <dgm:cxn modelId="{7A37B825-22E2-4B5C-AF57-AFC5B0D7212C}" type="presOf" srcId="{DA28B13D-A86C-47DB-8152-2648B2B25212}" destId="{4910336B-59BC-42EC-931E-EED98F2090CA}" srcOrd="0" destOrd="0" presId="urn:microsoft.com/office/officeart/2005/8/layout/default"/>
    <dgm:cxn modelId="{49CC5327-842D-47DF-B661-BD5ECCD5800E}" type="presOf" srcId="{2F55D783-2391-4A0B-88AC-BF575373FC90}" destId="{AA18F12D-28C1-41EE-9664-9794607C12D4}" srcOrd="0" destOrd="0" presId="urn:microsoft.com/office/officeart/2005/8/layout/default"/>
    <dgm:cxn modelId="{3D89505B-483A-45A3-B6DF-C2A625BC481C}" type="presOf" srcId="{6664D534-3AF9-4CCB-9378-EA0B36529685}" destId="{1CB0D0CC-D1E4-474D-A1CA-315790FA143C}" srcOrd="0" destOrd="0" presId="urn:microsoft.com/office/officeart/2005/8/layout/default"/>
    <dgm:cxn modelId="{B87F3E4A-5910-4894-AF1A-F5E781121C11}" type="presOf" srcId="{4EE197FB-E501-4DE3-A7B5-20D5071FDB65}" destId="{3CAFB169-63A3-4868-BC83-15BD4B2BCF2E}" srcOrd="0" destOrd="0" presId="urn:microsoft.com/office/officeart/2005/8/layout/default"/>
    <dgm:cxn modelId="{90403C70-992E-4B8A-89EB-02818A405125}" type="presOf" srcId="{F6FB4ED3-D5EE-4E78-A2A5-3F12BE00B919}" destId="{771D92DA-D29B-4E8F-9E17-10404833F74F}" srcOrd="0" destOrd="0" presId="urn:microsoft.com/office/officeart/2005/8/layout/default"/>
    <dgm:cxn modelId="{9C2AD753-DF93-4029-8D36-3D51926A5490}" srcId="{8F2833BF-1529-463A-A785-9860D8462294}" destId="{2F55D783-2391-4A0B-88AC-BF575373FC90}" srcOrd="0" destOrd="0" parTransId="{F3DC1399-6E73-4229-B1DA-492484D8BA2B}" sibTransId="{E9DEB480-11CC-4A81-A9F7-E8446B62B4DF}"/>
    <dgm:cxn modelId="{92545D81-902F-4B80-93A5-97B3805FBE97}" type="presOf" srcId="{C264323E-D0AB-460F-A30E-2CD0651A91E1}" destId="{5FE9FD92-1126-4C71-80EF-F10F351D84B7}" srcOrd="0" destOrd="0" presId="urn:microsoft.com/office/officeart/2005/8/layout/default"/>
    <dgm:cxn modelId="{09F6BC8B-4CE8-4B55-94FA-03C39718179F}" type="presOf" srcId="{278CAB23-A9D7-41DF-B0DD-1FC783A2BDBB}" destId="{F65FC209-6313-40DD-89B9-C76AA5E5DF40}" srcOrd="0" destOrd="0" presId="urn:microsoft.com/office/officeart/2005/8/layout/default"/>
    <dgm:cxn modelId="{A622419C-384D-46D3-A0F2-521CB934C9A1}" srcId="{8F2833BF-1529-463A-A785-9860D8462294}" destId="{F6FB4ED3-D5EE-4E78-A2A5-3F12BE00B919}" srcOrd="2" destOrd="0" parTransId="{F070C5DD-0C39-4296-AE96-FC8BE740641A}" sibTransId="{FC7D97EF-DB7B-4F49-B955-47D7BFEB1343}"/>
    <dgm:cxn modelId="{6967689D-D708-4743-955E-DCD03DD94F0D}" srcId="{8F2833BF-1529-463A-A785-9860D8462294}" destId="{278CAB23-A9D7-41DF-B0DD-1FC783A2BDBB}" srcOrd="4" destOrd="0" parTransId="{662CC4A7-57C4-4C01-83B5-3A1053253290}" sibTransId="{D16A5D5E-6BD1-4BF5-9293-3EABB8EDFE1D}"/>
    <dgm:cxn modelId="{73CE43B6-6EFA-48E3-A040-E5B735BABFC7}" srcId="{8F2833BF-1529-463A-A785-9860D8462294}" destId="{FDA2DEC8-B343-4553-91B5-FF572646A14B}" srcOrd="8" destOrd="0" parTransId="{BE63BBCB-B171-45FD-A40E-EDE3E97D0DA2}" sibTransId="{BDE052B7-0371-43F3-B7EF-3035F07AEBEF}"/>
    <dgm:cxn modelId="{FC5406B9-3E12-4A49-B71F-D741FF1FC6A9}" srcId="{8F2833BF-1529-463A-A785-9860D8462294}" destId="{C264323E-D0AB-460F-A30E-2CD0651A91E1}" srcOrd="1" destOrd="0" parTransId="{9DBC8466-C6A8-4B49-B479-F8904CAEA99F}" sibTransId="{9B4289E5-601D-4679-9679-794320374428}"/>
    <dgm:cxn modelId="{F98126C5-FD32-4CE3-9082-65F8FEA41067}" type="presOf" srcId="{419D40B3-5668-4AC0-8731-5EF0C0B5B8F2}" destId="{44D90095-F1B1-484A-9425-74A21029ED0F}" srcOrd="0" destOrd="0" presId="urn:microsoft.com/office/officeart/2005/8/layout/default"/>
    <dgm:cxn modelId="{E6EA09C8-0009-4746-82BC-F8400AF92176}" type="presOf" srcId="{FDA2DEC8-B343-4553-91B5-FF572646A14B}" destId="{32D32867-991C-4277-A1A0-F6D37F318AEC}" srcOrd="0" destOrd="0" presId="urn:microsoft.com/office/officeart/2005/8/layout/default"/>
    <dgm:cxn modelId="{92D4DFD0-D6F6-472F-AAD8-45F829AE1C2F}" type="presOf" srcId="{8F2833BF-1529-463A-A785-9860D8462294}" destId="{59CC7627-BA0C-4488-98B4-F90F81CACB2D}" srcOrd="0" destOrd="0" presId="urn:microsoft.com/office/officeart/2005/8/layout/default"/>
    <dgm:cxn modelId="{70E2DEEA-AC85-44C8-8BB2-5557E47F2847}" srcId="{8F2833BF-1529-463A-A785-9860D8462294}" destId="{6664D534-3AF9-4CCB-9378-EA0B36529685}" srcOrd="5" destOrd="0" parTransId="{1841791B-2077-4CC5-9B10-4BCCCDE5CE25}" sibTransId="{8B91896A-32F1-440D-86E5-C038BD026230}"/>
    <dgm:cxn modelId="{7E02B9F7-3008-4D8D-8DFE-0905939A6023}" srcId="{8F2833BF-1529-463A-A785-9860D8462294}" destId="{DA28B13D-A86C-47DB-8152-2648B2B25212}" srcOrd="6" destOrd="0" parTransId="{105211BD-79B1-41FC-8A60-D17D2464C77E}" sibTransId="{0F2E2DA7-9C56-4468-BFEC-95F3A1C1130E}"/>
    <dgm:cxn modelId="{ED147165-6952-487D-B0D6-95722CBC17A2}" type="presParOf" srcId="{59CC7627-BA0C-4488-98B4-F90F81CACB2D}" destId="{AA18F12D-28C1-41EE-9664-9794607C12D4}" srcOrd="0" destOrd="0" presId="urn:microsoft.com/office/officeart/2005/8/layout/default"/>
    <dgm:cxn modelId="{309ABC34-ADE1-4B76-A0B6-79DF77651725}" type="presParOf" srcId="{59CC7627-BA0C-4488-98B4-F90F81CACB2D}" destId="{B616E3D3-0A70-460C-BBE7-115224BDE52D}" srcOrd="1" destOrd="0" presId="urn:microsoft.com/office/officeart/2005/8/layout/default"/>
    <dgm:cxn modelId="{FD580BEA-235C-48F2-8345-849D4F141CD2}" type="presParOf" srcId="{59CC7627-BA0C-4488-98B4-F90F81CACB2D}" destId="{5FE9FD92-1126-4C71-80EF-F10F351D84B7}" srcOrd="2" destOrd="0" presId="urn:microsoft.com/office/officeart/2005/8/layout/default"/>
    <dgm:cxn modelId="{E2FD7364-CF5C-4CCA-84A8-22AE86FFA4D2}" type="presParOf" srcId="{59CC7627-BA0C-4488-98B4-F90F81CACB2D}" destId="{2BB4061C-0D7E-4BD3-837E-7F00A20E218F}" srcOrd="3" destOrd="0" presId="urn:microsoft.com/office/officeart/2005/8/layout/default"/>
    <dgm:cxn modelId="{A5B8B98B-FCAC-498C-B25D-F39365D3295C}" type="presParOf" srcId="{59CC7627-BA0C-4488-98B4-F90F81CACB2D}" destId="{771D92DA-D29B-4E8F-9E17-10404833F74F}" srcOrd="4" destOrd="0" presId="urn:microsoft.com/office/officeart/2005/8/layout/default"/>
    <dgm:cxn modelId="{800EF5D3-BBF1-40DF-878B-AD009942AFA4}" type="presParOf" srcId="{59CC7627-BA0C-4488-98B4-F90F81CACB2D}" destId="{80D885AB-5495-47B6-BD71-02461E795D4A}" srcOrd="5" destOrd="0" presId="urn:microsoft.com/office/officeart/2005/8/layout/default"/>
    <dgm:cxn modelId="{B9E4C62E-22E4-4C65-8A3E-EEC181EFF5B5}" type="presParOf" srcId="{59CC7627-BA0C-4488-98B4-F90F81CACB2D}" destId="{3CAFB169-63A3-4868-BC83-15BD4B2BCF2E}" srcOrd="6" destOrd="0" presId="urn:microsoft.com/office/officeart/2005/8/layout/default"/>
    <dgm:cxn modelId="{6F6A236E-BF42-4B75-951F-743821EBC8EF}" type="presParOf" srcId="{59CC7627-BA0C-4488-98B4-F90F81CACB2D}" destId="{76E9DDE1-7E3B-4178-9923-C6B3DCA1F49D}" srcOrd="7" destOrd="0" presId="urn:microsoft.com/office/officeart/2005/8/layout/default"/>
    <dgm:cxn modelId="{042C9D4C-6979-4E6E-847C-72392920AF9B}" type="presParOf" srcId="{59CC7627-BA0C-4488-98B4-F90F81CACB2D}" destId="{F65FC209-6313-40DD-89B9-C76AA5E5DF40}" srcOrd="8" destOrd="0" presId="urn:microsoft.com/office/officeart/2005/8/layout/default"/>
    <dgm:cxn modelId="{9A05791E-ED88-4B6E-888D-DC9A3BEDE01C}" type="presParOf" srcId="{59CC7627-BA0C-4488-98B4-F90F81CACB2D}" destId="{374EF427-FE74-4CD5-828C-BF84DC91C328}" srcOrd="9" destOrd="0" presId="urn:microsoft.com/office/officeart/2005/8/layout/default"/>
    <dgm:cxn modelId="{80ADD2A1-F1CE-4663-A53C-618D8AC28A0A}" type="presParOf" srcId="{59CC7627-BA0C-4488-98B4-F90F81CACB2D}" destId="{1CB0D0CC-D1E4-474D-A1CA-315790FA143C}" srcOrd="10" destOrd="0" presId="urn:microsoft.com/office/officeart/2005/8/layout/default"/>
    <dgm:cxn modelId="{D8B7F8E0-8D5C-4C31-94D7-2723496E4FFF}" type="presParOf" srcId="{59CC7627-BA0C-4488-98B4-F90F81CACB2D}" destId="{AAAC0D79-4AC8-4D19-B5CE-8EBEC5733B01}" srcOrd="11" destOrd="0" presId="urn:microsoft.com/office/officeart/2005/8/layout/default"/>
    <dgm:cxn modelId="{87E21A50-6012-4962-BB4E-A21EAF48D15E}" type="presParOf" srcId="{59CC7627-BA0C-4488-98B4-F90F81CACB2D}" destId="{4910336B-59BC-42EC-931E-EED98F2090CA}" srcOrd="12" destOrd="0" presId="urn:microsoft.com/office/officeart/2005/8/layout/default"/>
    <dgm:cxn modelId="{3D92888E-B668-4BDF-893A-D3D068555F7D}" type="presParOf" srcId="{59CC7627-BA0C-4488-98B4-F90F81CACB2D}" destId="{E2CEEC55-3DC0-46D9-AD68-F9700CA83E39}" srcOrd="13" destOrd="0" presId="urn:microsoft.com/office/officeart/2005/8/layout/default"/>
    <dgm:cxn modelId="{9030E58B-2EC7-42CD-96D5-96FF7CA09A27}" type="presParOf" srcId="{59CC7627-BA0C-4488-98B4-F90F81CACB2D}" destId="{44D90095-F1B1-484A-9425-74A21029ED0F}" srcOrd="14" destOrd="0" presId="urn:microsoft.com/office/officeart/2005/8/layout/default"/>
    <dgm:cxn modelId="{F4BBB3AF-8004-47DE-BBDC-076D4DA573E1}" type="presParOf" srcId="{59CC7627-BA0C-4488-98B4-F90F81CACB2D}" destId="{9B42AF25-F124-47FA-8485-50817B5F5CBA}" srcOrd="15" destOrd="0" presId="urn:microsoft.com/office/officeart/2005/8/layout/default"/>
    <dgm:cxn modelId="{71921D79-0070-4615-A96A-BA466AD7286D}" type="presParOf" srcId="{59CC7627-BA0C-4488-98B4-F90F81CACB2D}" destId="{32D32867-991C-4277-A1A0-F6D37F318AE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8F12D-28C1-41EE-9664-9794607C12D4}">
      <dsp:nvSpPr>
        <dsp:cNvPr id="0" name=""/>
        <dsp:cNvSpPr/>
      </dsp:nvSpPr>
      <dsp:spPr>
        <a:xfrm>
          <a:off x="2869" y="211337"/>
          <a:ext cx="1553778" cy="9322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de-DE" sz="1200" b="1" kern="1200" dirty="0">
              <a:effectLst/>
              <a:latin typeface="+mj-lt"/>
              <a:ea typeface="Times New Roman" panose="02020603050405020304" pitchFamily="18" charset="0"/>
              <a:cs typeface="Times New Roman" panose="02020603050405020304" pitchFamily="18" charset="0"/>
            </a:rPr>
            <a:t>1. Förderung von F&amp;E</a:t>
          </a:r>
          <a:endParaRPr lang="de-DE" sz="1200" b="1" kern="1200" dirty="0"/>
        </a:p>
      </dsp:txBody>
      <dsp:txXfrm>
        <a:off x="2869" y="211337"/>
        <a:ext cx="1553778" cy="932267"/>
      </dsp:txXfrm>
    </dsp:sp>
    <dsp:sp modelId="{5FE9FD92-1126-4C71-80EF-F10F351D84B7}">
      <dsp:nvSpPr>
        <dsp:cNvPr id="0" name=""/>
        <dsp:cNvSpPr/>
      </dsp:nvSpPr>
      <dsp:spPr>
        <a:xfrm>
          <a:off x="1712026" y="211337"/>
          <a:ext cx="1553778" cy="932267"/>
        </a:xfrm>
        <a:prstGeom prst="rect">
          <a:avLst/>
        </a:prstGeom>
        <a:solidFill>
          <a:schemeClr val="accent2">
            <a:hueOff val="-882866"/>
            <a:satOff val="0"/>
            <a:lumOff val="11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de-DE" sz="1200" b="1" kern="1200" dirty="0">
              <a:effectLst/>
              <a:latin typeface="+mj-lt"/>
              <a:ea typeface="Times New Roman" panose="02020603050405020304" pitchFamily="18" charset="0"/>
              <a:cs typeface="Times New Roman" panose="02020603050405020304" pitchFamily="18" charset="0"/>
            </a:rPr>
            <a:t>2. Anreize und Förderungen von Investitionen</a:t>
          </a:r>
          <a:endParaRPr lang="de-DE" sz="1200" b="1" kern="1200" dirty="0"/>
        </a:p>
      </dsp:txBody>
      <dsp:txXfrm>
        <a:off x="1712026" y="211337"/>
        <a:ext cx="1553778" cy="932267"/>
      </dsp:txXfrm>
    </dsp:sp>
    <dsp:sp modelId="{771D92DA-D29B-4E8F-9E17-10404833F74F}">
      <dsp:nvSpPr>
        <dsp:cNvPr id="0" name=""/>
        <dsp:cNvSpPr/>
      </dsp:nvSpPr>
      <dsp:spPr>
        <a:xfrm>
          <a:off x="3421182" y="211337"/>
          <a:ext cx="1553778" cy="932267"/>
        </a:xfrm>
        <a:prstGeom prst="rect">
          <a:avLst/>
        </a:prstGeom>
        <a:solidFill>
          <a:schemeClr val="accent2">
            <a:hueOff val="-1765731"/>
            <a:satOff val="0"/>
            <a:lumOff val="2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de-DE" sz="1200" b="1" kern="1200" dirty="0">
              <a:effectLst/>
              <a:latin typeface="+mj-lt"/>
              <a:ea typeface="Times New Roman" panose="02020603050405020304" pitchFamily="18" charset="0"/>
              <a:cs typeface="Times New Roman" panose="02020603050405020304" pitchFamily="18" charset="0"/>
            </a:rPr>
            <a:t>3. Energie-infrastrukturen &amp; Energiebereitstellung</a:t>
          </a:r>
          <a:endParaRPr lang="de-DE" sz="1200" b="1" kern="1200" dirty="0"/>
        </a:p>
      </dsp:txBody>
      <dsp:txXfrm>
        <a:off x="3421182" y="211337"/>
        <a:ext cx="1553778" cy="932267"/>
      </dsp:txXfrm>
    </dsp:sp>
    <dsp:sp modelId="{3CAFB169-63A3-4868-BC83-15BD4B2BCF2E}">
      <dsp:nvSpPr>
        <dsp:cNvPr id="0" name=""/>
        <dsp:cNvSpPr/>
      </dsp:nvSpPr>
      <dsp:spPr>
        <a:xfrm>
          <a:off x="5130338" y="211337"/>
          <a:ext cx="1553778" cy="932267"/>
        </a:xfrm>
        <a:prstGeom prst="rect">
          <a:avLst/>
        </a:prstGeom>
        <a:solidFill>
          <a:schemeClr val="accent2">
            <a:hueOff val="-2648597"/>
            <a:satOff val="0"/>
            <a:lumOff val="33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de-DE" sz="1200" b="1" kern="1200" dirty="0">
              <a:effectLst/>
              <a:latin typeface="+mj-lt"/>
              <a:ea typeface="Times New Roman" panose="02020603050405020304" pitchFamily="18" charset="0"/>
              <a:cs typeface="Times New Roman" panose="02020603050405020304" pitchFamily="18" charset="0"/>
            </a:rPr>
            <a:t>4. Bereitstellung von Material und Rohstoffen</a:t>
          </a:r>
          <a:endParaRPr lang="de-DE" sz="1200" b="1" kern="1200" dirty="0"/>
        </a:p>
      </dsp:txBody>
      <dsp:txXfrm>
        <a:off x="5130338" y="211337"/>
        <a:ext cx="1553778" cy="932267"/>
      </dsp:txXfrm>
    </dsp:sp>
    <dsp:sp modelId="{F65FC209-6313-40DD-89B9-C76AA5E5DF40}">
      <dsp:nvSpPr>
        <dsp:cNvPr id="0" name=""/>
        <dsp:cNvSpPr/>
      </dsp:nvSpPr>
      <dsp:spPr>
        <a:xfrm>
          <a:off x="6839494" y="211337"/>
          <a:ext cx="1553778" cy="932267"/>
        </a:xfrm>
        <a:prstGeom prst="rect">
          <a:avLst/>
        </a:prstGeom>
        <a:solidFill>
          <a:schemeClr val="accent2">
            <a:hueOff val="-3531462"/>
            <a:satOff val="0"/>
            <a:lumOff val="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de-DE" sz="1200" b="1" kern="1200" dirty="0">
              <a:effectLst/>
              <a:latin typeface="+mj-lt"/>
              <a:ea typeface="Times New Roman" panose="02020603050405020304" pitchFamily="18" charset="0"/>
              <a:cs typeface="Times New Roman" panose="02020603050405020304" pitchFamily="18" charset="0"/>
            </a:rPr>
            <a:t>5. Auf- und Ausbau von Infrastrukturen</a:t>
          </a:r>
          <a:endParaRPr lang="de-DE" sz="1200" b="1" kern="1200" dirty="0"/>
        </a:p>
      </dsp:txBody>
      <dsp:txXfrm>
        <a:off x="6839494" y="211337"/>
        <a:ext cx="1553778" cy="932267"/>
      </dsp:txXfrm>
    </dsp:sp>
    <dsp:sp modelId="{1CB0D0CC-D1E4-474D-A1CA-315790FA143C}">
      <dsp:nvSpPr>
        <dsp:cNvPr id="0" name=""/>
        <dsp:cNvSpPr/>
      </dsp:nvSpPr>
      <dsp:spPr>
        <a:xfrm>
          <a:off x="857447" y="1298981"/>
          <a:ext cx="1553778" cy="932267"/>
        </a:xfrm>
        <a:prstGeom prst="rect">
          <a:avLst/>
        </a:prstGeom>
        <a:solidFill>
          <a:schemeClr val="accent2">
            <a:hueOff val="-4414328"/>
            <a:satOff val="0"/>
            <a:lumOff val="56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de-DE" sz="1200" b="1" kern="1200" dirty="0">
              <a:effectLst/>
              <a:latin typeface="+mj-lt"/>
              <a:ea typeface="Times New Roman" panose="02020603050405020304" pitchFamily="18" charset="0"/>
              <a:cs typeface="Times New Roman" panose="02020603050405020304" pitchFamily="18" charset="0"/>
            </a:rPr>
            <a:t>6. Kooperation und Vernetzung</a:t>
          </a:r>
          <a:endParaRPr lang="de-DE" sz="1200" b="1" kern="1200" dirty="0"/>
        </a:p>
      </dsp:txBody>
      <dsp:txXfrm>
        <a:off x="857447" y="1298981"/>
        <a:ext cx="1553778" cy="932267"/>
      </dsp:txXfrm>
    </dsp:sp>
    <dsp:sp modelId="{4910336B-59BC-42EC-931E-EED98F2090CA}">
      <dsp:nvSpPr>
        <dsp:cNvPr id="0" name=""/>
        <dsp:cNvSpPr/>
      </dsp:nvSpPr>
      <dsp:spPr>
        <a:xfrm>
          <a:off x="2566604" y="1298981"/>
          <a:ext cx="1553778" cy="932267"/>
        </a:xfrm>
        <a:prstGeom prst="rect">
          <a:avLst/>
        </a:prstGeom>
        <a:solidFill>
          <a:schemeClr val="accent2">
            <a:hueOff val="-5297194"/>
            <a:satOff val="0"/>
            <a:lumOff val="6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de-DE" sz="1200" b="1" kern="1200" dirty="0">
              <a:effectLst/>
              <a:latin typeface="+mj-lt"/>
              <a:ea typeface="Times New Roman" panose="02020603050405020304" pitchFamily="18" charset="0"/>
              <a:cs typeface="Times New Roman" panose="02020603050405020304" pitchFamily="18" charset="0"/>
            </a:rPr>
            <a:t>7. Gesetzliche Rahmenbedingungen, Standards &amp; Normen</a:t>
          </a:r>
          <a:endParaRPr lang="de-DE" sz="1200" b="1" kern="1200" dirty="0"/>
        </a:p>
      </dsp:txBody>
      <dsp:txXfrm>
        <a:off x="2566604" y="1298981"/>
        <a:ext cx="1553778" cy="932267"/>
      </dsp:txXfrm>
    </dsp:sp>
    <dsp:sp modelId="{44D90095-F1B1-484A-9425-74A21029ED0F}">
      <dsp:nvSpPr>
        <dsp:cNvPr id="0" name=""/>
        <dsp:cNvSpPr/>
      </dsp:nvSpPr>
      <dsp:spPr>
        <a:xfrm>
          <a:off x="4275760" y="1298981"/>
          <a:ext cx="1553778" cy="932267"/>
        </a:xfrm>
        <a:prstGeom prst="rect">
          <a:avLst/>
        </a:prstGeom>
        <a:solidFill>
          <a:schemeClr val="accent2">
            <a:hueOff val="-6180059"/>
            <a:satOff val="0"/>
            <a:lumOff val="78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de-DE" sz="1200" b="1" kern="1200" dirty="0">
              <a:effectLst/>
              <a:latin typeface="+mj-lt"/>
              <a:ea typeface="Times New Roman" panose="02020603050405020304" pitchFamily="18" charset="0"/>
              <a:cs typeface="Times New Roman" panose="02020603050405020304" pitchFamily="18" charset="0"/>
            </a:rPr>
            <a:t>8. Öffentliche Beschaffung und Nachfrage</a:t>
          </a:r>
          <a:endParaRPr lang="de-DE" sz="1200" b="1" kern="1200" dirty="0"/>
        </a:p>
      </dsp:txBody>
      <dsp:txXfrm>
        <a:off x="4275760" y="1298981"/>
        <a:ext cx="1553778" cy="932267"/>
      </dsp:txXfrm>
    </dsp:sp>
    <dsp:sp modelId="{32D32867-991C-4277-A1A0-F6D37F318AEC}">
      <dsp:nvSpPr>
        <dsp:cNvPr id="0" name=""/>
        <dsp:cNvSpPr/>
      </dsp:nvSpPr>
      <dsp:spPr>
        <a:xfrm>
          <a:off x="5984916" y="1298981"/>
          <a:ext cx="1553778" cy="932267"/>
        </a:xfrm>
        <a:prstGeom prst="rect">
          <a:avLst/>
        </a:prstGeom>
        <a:solidFill>
          <a:schemeClr val="accent2">
            <a:hueOff val="-7062924"/>
            <a:satOff val="0"/>
            <a:lumOff val="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de-DE" sz="1200" b="1" kern="1200">
              <a:effectLst/>
              <a:latin typeface="+mj-lt"/>
              <a:ea typeface="Times New Roman" panose="02020603050405020304" pitchFamily="18" charset="0"/>
              <a:cs typeface="Times New Roman" panose="02020603050405020304" pitchFamily="18" charset="0"/>
            </a:rPr>
            <a:t>9. Aus- und Weiterbildung sowie gesellschaftlicher Wandel  </a:t>
          </a:r>
          <a:endParaRPr lang="de-DE" sz="1200" b="1" kern="1200" dirty="0"/>
        </a:p>
      </dsp:txBody>
      <dsp:txXfrm>
        <a:off x="5984916" y="1298981"/>
        <a:ext cx="1553778" cy="9322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6" cy="496174"/>
          </a:xfrm>
          <a:prstGeom prst="rect">
            <a:avLst/>
          </a:prstGeom>
        </p:spPr>
        <p:txBody>
          <a:bodyPr vert="horz" lIns="91294" tIns="45647" rIns="91294" bIns="45647" rtlCol="0"/>
          <a:lstStyle>
            <a:lvl1pPr algn="l">
              <a:defRPr sz="1200"/>
            </a:lvl1pPr>
          </a:lstStyle>
          <a:p>
            <a:endParaRPr lang="de-AT"/>
          </a:p>
        </p:txBody>
      </p:sp>
      <p:sp>
        <p:nvSpPr>
          <p:cNvPr id="3" name="Datumsplatzhalter 2"/>
          <p:cNvSpPr>
            <a:spLocks noGrp="1"/>
          </p:cNvSpPr>
          <p:nvPr>
            <p:ph type="dt" sz="quarter" idx="1"/>
          </p:nvPr>
        </p:nvSpPr>
        <p:spPr>
          <a:xfrm>
            <a:off x="3849744" y="0"/>
            <a:ext cx="2946345" cy="496174"/>
          </a:xfrm>
          <a:prstGeom prst="rect">
            <a:avLst/>
          </a:prstGeom>
        </p:spPr>
        <p:txBody>
          <a:bodyPr vert="horz" lIns="91294" tIns="45647" rIns="91294" bIns="45647" rtlCol="0"/>
          <a:lstStyle>
            <a:lvl1pPr algn="r">
              <a:defRPr sz="1200"/>
            </a:lvl1pPr>
          </a:lstStyle>
          <a:p>
            <a:fld id="{9999317E-6A29-4C7C-863A-8D7D0D77EB42}" type="datetimeFigureOut">
              <a:rPr lang="de-AT" smtClean="0"/>
              <a:t>11.01.2024</a:t>
            </a:fld>
            <a:endParaRPr lang="de-AT"/>
          </a:p>
        </p:txBody>
      </p:sp>
      <p:sp>
        <p:nvSpPr>
          <p:cNvPr id="4" name="Fußzeilenplatzhalter 3"/>
          <p:cNvSpPr>
            <a:spLocks noGrp="1"/>
          </p:cNvSpPr>
          <p:nvPr>
            <p:ph type="ftr" sz="quarter" idx="2"/>
          </p:nvPr>
        </p:nvSpPr>
        <p:spPr>
          <a:xfrm>
            <a:off x="1" y="9428879"/>
            <a:ext cx="2946346" cy="496174"/>
          </a:xfrm>
          <a:prstGeom prst="rect">
            <a:avLst/>
          </a:prstGeom>
        </p:spPr>
        <p:txBody>
          <a:bodyPr vert="horz" lIns="91294" tIns="45647" rIns="91294" bIns="45647" rtlCol="0" anchor="b"/>
          <a:lstStyle>
            <a:lvl1pPr algn="l">
              <a:defRPr sz="1200"/>
            </a:lvl1pPr>
          </a:lstStyle>
          <a:p>
            <a:endParaRPr lang="de-AT"/>
          </a:p>
        </p:txBody>
      </p:sp>
      <p:sp>
        <p:nvSpPr>
          <p:cNvPr id="5" name="Foliennummernplatzhalter 4"/>
          <p:cNvSpPr>
            <a:spLocks noGrp="1"/>
          </p:cNvSpPr>
          <p:nvPr>
            <p:ph type="sldNum" sz="quarter" idx="3"/>
          </p:nvPr>
        </p:nvSpPr>
        <p:spPr>
          <a:xfrm>
            <a:off x="3849744" y="9428879"/>
            <a:ext cx="2946345" cy="496174"/>
          </a:xfrm>
          <a:prstGeom prst="rect">
            <a:avLst/>
          </a:prstGeom>
        </p:spPr>
        <p:txBody>
          <a:bodyPr vert="horz" lIns="91294" tIns="45647" rIns="91294" bIns="45647" rtlCol="0" anchor="b"/>
          <a:lstStyle>
            <a:lvl1pPr algn="r">
              <a:defRPr sz="1200"/>
            </a:lvl1pPr>
          </a:lstStyle>
          <a:p>
            <a:fld id="{AE2E2466-203D-4295-89EE-B7EBE8CEB595}" type="slidenum">
              <a:rPr lang="de-AT" smtClean="0"/>
              <a:t>‹Nr.›</a:t>
            </a:fld>
            <a:endParaRPr lang="de-AT"/>
          </a:p>
        </p:txBody>
      </p:sp>
    </p:spTree>
    <p:extLst>
      <p:ext uri="{BB962C8B-B14F-4D97-AF65-F5344CB8AC3E}">
        <p14:creationId xmlns:p14="http://schemas.microsoft.com/office/powerpoint/2010/main" val="297904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346" cy="496174"/>
          </a:xfrm>
          <a:prstGeom prst="rect">
            <a:avLst/>
          </a:prstGeom>
        </p:spPr>
        <p:txBody>
          <a:bodyPr vert="horz" lIns="91294" tIns="45647" rIns="91294" bIns="45647" rtlCol="0"/>
          <a:lstStyle>
            <a:lvl1pPr algn="l">
              <a:defRPr sz="1200"/>
            </a:lvl1pPr>
          </a:lstStyle>
          <a:p>
            <a:endParaRPr lang="de-AT"/>
          </a:p>
        </p:txBody>
      </p:sp>
      <p:sp>
        <p:nvSpPr>
          <p:cNvPr id="3" name="Datumsplatzhalter 2"/>
          <p:cNvSpPr>
            <a:spLocks noGrp="1"/>
          </p:cNvSpPr>
          <p:nvPr>
            <p:ph type="dt" idx="1"/>
          </p:nvPr>
        </p:nvSpPr>
        <p:spPr>
          <a:xfrm>
            <a:off x="3849744" y="0"/>
            <a:ext cx="2946345" cy="496174"/>
          </a:xfrm>
          <a:prstGeom prst="rect">
            <a:avLst/>
          </a:prstGeom>
        </p:spPr>
        <p:txBody>
          <a:bodyPr vert="horz" lIns="91294" tIns="45647" rIns="91294" bIns="45647" rtlCol="0"/>
          <a:lstStyle>
            <a:lvl1pPr algn="r">
              <a:defRPr sz="1200"/>
            </a:lvl1pPr>
          </a:lstStyle>
          <a:p>
            <a:fld id="{482A7143-DD31-40A2-8260-3D8F3F185DBE}" type="datetimeFigureOut">
              <a:rPr lang="de-AT" smtClean="0"/>
              <a:t>11.01.2024</a:t>
            </a:fld>
            <a:endParaRPr lang="de-AT"/>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94" tIns="45647" rIns="91294" bIns="45647" rtlCol="0" anchor="ctr"/>
          <a:lstStyle/>
          <a:p>
            <a:endParaRPr lang="de-AT"/>
          </a:p>
        </p:txBody>
      </p:sp>
      <p:sp>
        <p:nvSpPr>
          <p:cNvPr id="5" name="Notizenplatzhalter 4"/>
          <p:cNvSpPr>
            <a:spLocks noGrp="1"/>
          </p:cNvSpPr>
          <p:nvPr>
            <p:ph type="body" sz="quarter" idx="3"/>
          </p:nvPr>
        </p:nvSpPr>
        <p:spPr>
          <a:xfrm>
            <a:off x="679927" y="4714440"/>
            <a:ext cx="5437822" cy="4467146"/>
          </a:xfrm>
          <a:prstGeom prst="rect">
            <a:avLst/>
          </a:prstGeom>
        </p:spPr>
        <p:txBody>
          <a:bodyPr vert="horz" lIns="91294" tIns="45647" rIns="91294" bIns="4564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1" y="9428879"/>
            <a:ext cx="2946346" cy="496174"/>
          </a:xfrm>
          <a:prstGeom prst="rect">
            <a:avLst/>
          </a:prstGeom>
        </p:spPr>
        <p:txBody>
          <a:bodyPr vert="horz" lIns="91294" tIns="45647" rIns="91294" bIns="45647" rtlCol="0" anchor="b"/>
          <a:lstStyle>
            <a:lvl1pPr algn="l">
              <a:defRPr sz="1200"/>
            </a:lvl1pPr>
          </a:lstStyle>
          <a:p>
            <a:endParaRPr lang="de-AT"/>
          </a:p>
        </p:txBody>
      </p:sp>
      <p:sp>
        <p:nvSpPr>
          <p:cNvPr id="7" name="Foliennummernplatzhalter 6"/>
          <p:cNvSpPr>
            <a:spLocks noGrp="1"/>
          </p:cNvSpPr>
          <p:nvPr>
            <p:ph type="sldNum" sz="quarter" idx="5"/>
          </p:nvPr>
        </p:nvSpPr>
        <p:spPr>
          <a:xfrm>
            <a:off x="3849744" y="9428879"/>
            <a:ext cx="2946345" cy="496174"/>
          </a:xfrm>
          <a:prstGeom prst="rect">
            <a:avLst/>
          </a:prstGeom>
        </p:spPr>
        <p:txBody>
          <a:bodyPr vert="horz" lIns="91294" tIns="45647" rIns="91294" bIns="45647" rtlCol="0" anchor="b"/>
          <a:lstStyle>
            <a:lvl1pPr algn="r">
              <a:defRPr sz="1200"/>
            </a:lvl1pPr>
          </a:lstStyle>
          <a:p>
            <a:fld id="{85646E5D-FEE6-49A1-9675-DDC5A604797D}" type="slidenum">
              <a:rPr lang="de-AT" smtClean="0"/>
              <a:t>‹Nr.›</a:t>
            </a:fld>
            <a:endParaRPr lang="de-AT"/>
          </a:p>
        </p:txBody>
      </p:sp>
    </p:spTree>
    <p:extLst>
      <p:ext uri="{BB962C8B-B14F-4D97-AF65-F5344CB8AC3E}">
        <p14:creationId xmlns:p14="http://schemas.microsoft.com/office/powerpoint/2010/main" val="342962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5646E5D-FEE6-49A1-9675-DDC5A604797D}" type="slidenum">
              <a:rPr lang="de-AT" smtClean="0"/>
              <a:t>1</a:t>
            </a:fld>
            <a:endParaRPr lang="de-AT"/>
          </a:p>
        </p:txBody>
      </p:sp>
    </p:spTree>
    <p:extLst>
      <p:ext uri="{BB962C8B-B14F-4D97-AF65-F5344CB8AC3E}">
        <p14:creationId xmlns:p14="http://schemas.microsoft.com/office/powerpoint/2010/main" val="156706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5646E5D-FEE6-49A1-9675-DDC5A604797D}" type="slidenum">
              <a:rPr lang="de-AT" smtClean="0"/>
              <a:t>6</a:t>
            </a:fld>
            <a:endParaRPr lang="de-AT"/>
          </a:p>
        </p:txBody>
      </p:sp>
    </p:spTree>
    <p:extLst>
      <p:ext uri="{BB962C8B-B14F-4D97-AF65-F5344CB8AC3E}">
        <p14:creationId xmlns:p14="http://schemas.microsoft.com/office/powerpoint/2010/main" val="114863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5646E5D-FEE6-49A1-9675-DDC5A604797D}" type="slidenum">
              <a:rPr lang="de-AT" smtClean="0"/>
              <a:t>7</a:t>
            </a:fld>
            <a:endParaRPr lang="de-AT"/>
          </a:p>
        </p:txBody>
      </p:sp>
    </p:spTree>
    <p:extLst>
      <p:ext uri="{BB962C8B-B14F-4D97-AF65-F5344CB8AC3E}">
        <p14:creationId xmlns:p14="http://schemas.microsoft.com/office/powerpoint/2010/main" val="92136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5646E5D-FEE6-49A1-9675-DDC5A604797D}" type="slidenum">
              <a:rPr lang="de-AT" smtClean="0"/>
              <a:t>9</a:t>
            </a:fld>
            <a:endParaRPr lang="de-AT"/>
          </a:p>
        </p:txBody>
      </p:sp>
    </p:spTree>
    <p:extLst>
      <p:ext uri="{BB962C8B-B14F-4D97-AF65-F5344CB8AC3E}">
        <p14:creationId xmlns:p14="http://schemas.microsoft.com/office/powerpoint/2010/main" val="81998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CCfDs</a:t>
            </a:r>
            <a:r>
              <a:rPr lang="de-DE"/>
              <a:t> sind NICHT das geeignete Instrument weil es Abnehmerseitig (Industrie) NICHT um (Preis)RISIKEN geht (wie bei Einspeisern), sondern um den fundamentalen Preisunterschied (Strom/Gas). Daher ist ein Risikotransfer vom Unternehmer auf den Staat und die damit einher gehende hohe Komplexität NICHT nötig. </a:t>
            </a:r>
          </a:p>
        </p:txBody>
      </p:sp>
      <p:sp>
        <p:nvSpPr>
          <p:cNvPr id="4" name="Foliennummernplatzhalter 3"/>
          <p:cNvSpPr>
            <a:spLocks noGrp="1"/>
          </p:cNvSpPr>
          <p:nvPr>
            <p:ph type="sldNum" sz="quarter" idx="5"/>
          </p:nvPr>
        </p:nvSpPr>
        <p:spPr/>
        <p:txBody>
          <a:bodyPr/>
          <a:lstStyle/>
          <a:p>
            <a:fld id="{85646E5D-FEE6-49A1-9675-DDC5A604797D}" type="slidenum">
              <a:rPr lang="de-AT" smtClean="0"/>
              <a:t>14</a:t>
            </a:fld>
            <a:endParaRPr lang="de-AT"/>
          </a:p>
        </p:txBody>
      </p:sp>
    </p:spTree>
    <p:extLst>
      <p:ext uri="{BB962C8B-B14F-4D97-AF65-F5344CB8AC3E}">
        <p14:creationId xmlns:p14="http://schemas.microsoft.com/office/powerpoint/2010/main" val="42359116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8" name="Grafik 1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97" y="2063"/>
            <a:ext cx="9144793" cy="5139373"/>
          </a:xfrm>
          <a:prstGeom prst="rect">
            <a:avLst/>
          </a:prstGeom>
        </p:spPr>
      </p:pic>
      <p:sp>
        <p:nvSpPr>
          <p:cNvPr id="17" name="Rechteck 16"/>
          <p:cNvSpPr/>
          <p:nvPr userDrawn="1"/>
        </p:nvSpPr>
        <p:spPr>
          <a:xfrm>
            <a:off x="7308304" y="0"/>
            <a:ext cx="1835696" cy="1052710"/>
          </a:xfrm>
          <a:prstGeom prst="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en-GB" sz="2000" b="1">
              <a:solidFill>
                <a:schemeClr val="tx1"/>
              </a:solidFill>
            </a:endParaRPr>
          </a:p>
        </p:txBody>
      </p:sp>
      <p:sp>
        <p:nvSpPr>
          <p:cNvPr id="19" name="Rechteck 18"/>
          <p:cNvSpPr/>
          <p:nvPr userDrawn="1"/>
        </p:nvSpPr>
        <p:spPr>
          <a:xfrm>
            <a:off x="0" y="-2065"/>
            <a:ext cx="9144000" cy="1054775"/>
          </a:xfrm>
          <a:prstGeom prst="rect">
            <a:avLst/>
          </a:prstGeom>
          <a:solidFill>
            <a:schemeClr val="bg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en-GB" sz="2000" b="1">
              <a:solidFill>
                <a:schemeClr val="tx1"/>
              </a:solidFill>
            </a:endParaRPr>
          </a:p>
        </p:txBody>
      </p:sp>
      <p:sp>
        <p:nvSpPr>
          <p:cNvPr id="8" name="Titel 1"/>
          <p:cNvSpPr>
            <a:spLocks noGrp="1"/>
          </p:cNvSpPr>
          <p:nvPr>
            <p:ph type="title" hasCustomPrompt="1"/>
          </p:nvPr>
        </p:nvSpPr>
        <p:spPr>
          <a:xfrm>
            <a:off x="467544" y="1491431"/>
            <a:ext cx="6048672" cy="562074"/>
          </a:xfrm>
          <a:prstGeom prst="rect">
            <a:avLst/>
          </a:prstGeom>
        </p:spPr>
        <p:txBody>
          <a:bodyPr/>
          <a:lstStyle>
            <a:lvl1pPr algn="l">
              <a:defRPr sz="3200" b="1">
                <a:solidFill>
                  <a:schemeClr val="bg2"/>
                </a:solidFill>
                <a:latin typeface="+mj-lt"/>
              </a:defRPr>
            </a:lvl1pPr>
          </a:lstStyle>
          <a:p>
            <a:r>
              <a:rPr lang="de-AT"/>
              <a:t>Titel (einzeilig)</a:t>
            </a:r>
            <a:br>
              <a:rPr lang="de-AT"/>
            </a:br>
            <a:endParaRPr lang="de-AT"/>
          </a:p>
        </p:txBody>
      </p:sp>
      <p:sp>
        <p:nvSpPr>
          <p:cNvPr id="9" name="Textplatzhalter 6"/>
          <p:cNvSpPr>
            <a:spLocks noGrp="1"/>
          </p:cNvSpPr>
          <p:nvPr>
            <p:ph type="body" sz="quarter" idx="10" hasCustomPrompt="1"/>
          </p:nvPr>
        </p:nvSpPr>
        <p:spPr>
          <a:xfrm>
            <a:off x="468313" y="2067495"/>
            <a:ext cx="6047903" cy="576263"/>
          </a:xfrm>
          <a:prstGeom prst="rect">
            <a:avLst/>
          </a:prstGeom>
        </p:spPr>
        <p:txBody>
          <a:bodyPr/>
          <a:lstStyle>
            <a:lvl1pPr marL="0" indent="0">
              <a:buNone/>
              <a:defRPr sz="2400" baseline="0">
                <a:latin typeface="+mj-lt"/>
              </a:defRPr>
            </a:lvl1pPr>
          </a:lstStyle>
          <a:p>
            <a:pPr lvl="0"/>
            <a:r>
              <a:rPr lang="de-AT"/>
              <a:t>Untertitel (gerne auch mehrere Zeilen)</a:t>
            </a:r>
          </a:p>
        </p:txBody>
      </p:sp>
      <p:pic>
        <p:nvPicPr>
          <p:cNvPr id="5" name="Grafik 4">
            <a:extLst>
              <a:ext uri="{FF2B5EF4-FFF2-40B4-BE49-F238E27FC236}">
                <a16:creationId xmlns:a16="http://schemas.microsoft.com/office/drawing/2014/main" id="{7F8478FB-830F-4CE3-84CE-C69EA31B2ADA}"/>
              </a:ext>
            </a:extLst>
          </p:cNvPr>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327802"/>
            <a:ext cx="663098" cy="395040"/>
          </a:xfrm>
          <a:prstGeom prst="rect">
            <a:avLst/>
          </a:prstGeom>
        </p:spPr>
      </p:pic>
      <p:pic>
        <p:nvPicPr>
          <p:cNvPr id="10" name="Grafik 9">
            <a:extLst>
              <a:ext uri="{FF2B5EF4-FFF2-40B4-BE49-F238E27FC236}">
                <a16:creationId xmlns:a16="http://schemas.microsoft.com/office/drawing/2014/main" id="{0D1D9082-A851-4595-B8B6-8CFDE875EA12}"/>
              </a:ext>
            </a:extLst>
          </p:cNvPr>
          <p:cNvPicPr/>
          <p:nvPr userDrawn="1"/>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r="44654"/>
          <a:stretch/>
        </p:blipFill>
        <p:spPr>
          <a:xfrm>
            <a:off x="2406594" y="301484"/>
            <a:ext cx="1115490" cy="421230"/>
          </a:xfrm>
          <a:prstGeom prst="rect">
            <a:avLst/>
          </a:prstGeom>
        </p:spPr>
      </p:pic>
      <p:pic>
        <p:nvPicPr>
          <p:cNvPr id="11" name="Bild 7">
            <a:extLst>
              <a:ext uri="{FF2B5EF4-FFF2-40B4-BE49-F238E27FC236}">
                <a16:creationId xmlns:a16="http://schemas.microsoft.com/office/drawing/2014/main" id="{72FAA7CF-2396-4668-B8B3-715DD556473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b="23639"/>
          <a:stretch/>
        </p:blipFill>
        <p:spPr>
          <a:xfrm>
            <a:off x="3864612" y="363379"/>
            <a:ext cx="1438419" cy="323885"/>
          </a:xfrm>
          <a:prstGeom prst="rect">
            <a:avLst/>
          </a:prstGeom>
        </p:spPr>
      </p:pic>
      <p:pic>
        <p:nvPicPr>
          <p:cNvPr id="2" name="Grafik 1"/>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0154" y="273794"/>
            <a:ext cx="772912" cy="456266"/>
          </a:xfrm>
          <a:prstGeom prst="rect">
            <a:avLst/>
          </a:prstGeom>
        </p:spPr>
      </p:pic>
      <p:pic>
        <p:nvPicPr>
          <p:cNvPr id="4" name="Grafik 3"/>
          <p:cNvPicPr>
            <a:picLocks noChangeAspect="1"/>
          </p:cNvPicPr>
          <p:nvPr userDrawn="1"/>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144" t="6749" r="5818" b="12274"/>
          <a:stretch/>
        </p:blipFill>
        <p:spPr>
          <a:xfrm>
            <a:off x="5651312" y="3939902"/>
            <a:ext cx="3313983" cy="1104662"/>
          </a:xfrm>
          <a:prstGeom prst="rect">
            <a:avLst/>
          </a:prstGeom>
        </p:spPr>
      </p:pic>
      <p:pic>
        <p:nvPicPr>
          <p:cNvPr id="14" name="Grafik 13"/>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226152" y="199744"/>
            <a:ext cx="759059" cy="651154"/>
          </a:xfrm>
          <a:prstGeom prst="rect">
            <a:avLst/>
          </a:prstGeom>
        </p:spPr>
      </p:pic>
    </p:spTree>
    <p:extLst>
      <p:ext uri="{BB962C8B-B14F-4D97-AF65-F5344CB8AC3E}">
        <p14:creationId xmlns:p14="http://schemas.microsoft.com/office/powerpoint/2010/main" val="1165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19" name="Textplatzhalter 18"/>
          <p:cNvSpPr>
            <a:spLocks noGrp="1"/>
          </p:cNvSpPr>
          <p:nvPr>
            <p:ph type="body" sz="quarter" idx="11" hasCustomPrompt="1"/>
          </p:nvPr>
        </p:nvSpPr>
        <p:spPr>
          <a:xfrm>
            <a:off x="271463" y="1203325"/>
            <a:ext cx="8509000" cy="3455988"/>
          </a:xfrm>
          <a:prstGeom prst="rect">
            <a:avLst/>
          </a:prstGeom>
        </p:spPr>
        <p:txBody>
          <a:bodyPr/>
          <a:lstStyle>
            <a:lvl1pPr marL="342900" indent="-342900">
              <a:spcBef>
                <a:spcPts val="0"/>
              </a:spcBef>
              <a:spcAft>
                <a:spcPts val="600"/>
              </a:spcAft>
              <a:buClr>
                <a:schemeClr val="accent3"/>
              </a:buClr>
              <a:buFont typeface="Webdings" panose="05030102010509060703" pitchFamily="18" charset="2"/>
              <a:buChar char="8"/>
              <a:defRPr sz="1800" b="0" baseline="0">
                <a:latin typeface="+mj-lt"/>
                <a:ea typeface="Verdana" panose="020B0604030504040204" pitchFamily="34" charset="0"/>
              </a:defRPr>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Bef>
                <a:spcPts val="0"/>
              </a:spcBef>
              <a:spcAft>
                <a:spcPts val="600"/>
              </a:spcAft>
              <a:defRPr sz="2000"/>
            </a:lvl5pPr>
          </a:lstStyle>
          <a:p>
            <a:pPr>
              <a:spcBef>
                <a:spcPts val="0"/>
              </a:spcBef>
              <a:spcAft>
                <a:spcPts val="600"/>
              </a:spcAft>
            </a:pPr>
            <a:r>
              <a:rPr lang="de-AT" sz="2000"/>
              <a:t>Der Text sollte mindestens 20 </a:t>
            </a:r>
            <a:r>
              <a:rPr lang="de-AT" sz="2000" err="1"/>
              <a:t>pt</a:t>
            </a:r>
            <a:r>
              <a:rPr lang="de-AT" sz="2000"/>
              <a:t> groß sein, wenn die PPT projiziert wird. Wenn die Präsentation z.B. nur als Leseunterlage verwendet wird oder nur online geteilt wird, kann der Text auch kleiner sein. </a:t>
            </a:r>
          </a:p>
          <a:p>
            <a:pPr>
              <a:spcBef>
                <a:spcPts val="0"/>
              </a:spcBef>
              <a:spcAft>
                <a:spcPts val="600"/>
              </a:spcAft>
            </a:pPr>
            <a:r>
              <a:rPr lang="de-AT" sz="2000"/>
              <a:t>Abstände zwischen den Zeilen sollten mindestens 6 </a:t>
            </a:r>
            <a:r>
              <a:rPr lang="de-AT" sz="2000" err="1"/>
              <a:t>pt</a:t>
            </a:r>
            <a:r>
              <a:rPr lang="de-AT" sz="2000"/>
              <a:t> groß sein. Standardmäßig ist das auch so eingestellt.</a:t>
            </a:r>
          </a:p>
        </p:txBody>
      </p:sp>
      <p:sp>
        <p:nvSpPr>
          <p:cNvPr id="16" name="Slide Number Placeholder 6"/>
          <p:cNvSpPr txBox="1">
            <a:spLocks/>
          </p:cNvSpPr>
          <p:nvPr userDrawn="1"/>
        </p:nvSpPr>
        <p:spPr>
          <a:xfrm>
            <a:off x="6758880" y="4888231"/>
            <a:ext cx="2133600" cy="21865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FF1FBF-7FF1-664C-9A1C-118F54E3BC05}" type="slidenum">
              <a:rPr lang="en-US" sz="900" smtClean="0">
                <a:solidFill>
                  <a:schemeClr val="tx1"/>
                </a:solidFill>
              </a:rPr>
              <a:pPr/>
              <a:t>‹Nr.›</a:t>
            </a:fld>
            <a:endParaRPr lang="en-US" sz="900">
              <a:solidFill>
                <a:schemeClr val="tx1"/>
              </a:solidFill>
            </a:endParaRPr>
          </a:p>
        </p:txBody>
      </p:sp>
      <p:cxnSp>
        <p:nvCxnSpPr>
          <p:cNvPr id="17" name="Gerade Verbindung 16"/>
          <p:cNvCxnSpPr/>
          <p:nvPr userDrawn="1"/>
        </p:nvCxnSpPr>
        <p:spPr>
          <a:xfrm>
            <a:off x="220746" y="987574"/>
            <a:ext cx="396000" cy="0"/>
          </a:xfrm>
          <a:prstGeom prst="line">
            <a:avLst/>
          </a:prstGeom>
          <a:ln w="19050"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1259632" y="4834478"/>
            <a:ext cx="7520831" cy="0"/>
          </a:xfrm>
          <a:prstGeom prst="line">
            <a:avLst/>
          </a:prstGeom>
          <a:ln w="19050"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sp>
        <p:nvSpPr>
          <p:cNvPr id="4" name="Titel 3"/>
          <p:cNvSpPr>
            <a:spLocks noGrp="1"/>
          </p:cNvSpPr>
          <p:nvPr>
            <p:ph type="title" hasCustomPrompt="1"/>
          </p:nvPr>
        </p:nvSpPr>
        <p:spPr>
          <a:xfrm>
            <a:off x="216392" y="206375"/>
            <a:ext cx="7811992" cy="756000"/>
          </a:xfrm>
          <a:prstGeom prst="rect">
            <a:avLst/>
          </a:prstGeom>
        </p:spPr>
        <p:txBody>
          <a:bodyPr anchor="b" anchorCtr="0"/>
          <a:lstStyle>
            <a:lvl1pPr algn="l">
              <a:defRPr sz="2200" b="1" baseline="0">
                <a:latin typeface="+mj-lt"/>
              </a:defRPr>
            </a:lvl1pPr>
          </a:lstStyle>
          <a:p>
            <a:r>
              <a:rPr lang="de-DE"/>
              <a:t>Das ist die Folienüberschrift und sie ist ein- oder zweizeilig. Wichtige Dinge werden farblich hervorgehoben.</a:t>
            </a:r>
            <a:endParaRPr lang="de-AT"/>
          </a:p>
        </p:txBody>
      </p:sp>
    </p:spTree>
    <p:extLst>
      <p:ext uri="{BB962C8B-B14F-4D97-AF65-F5344CB8AC3E}">
        <p14:creationId xmlns:p14="http://schemas.microsoft.com/office/powerpoint/2010/main" val="162585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97" y="2063"/>
            <a:ext cx="9144793" cy="5139373"/>
          </a:xfrm>
          <a:prstGeom prst="rect">
            <a:avLst/>
          </a:prstGeom>
        </p:spPr>
      </p:pic>
      <p:sp>
        <p:nvSpPr>
          <p:cNvPr id="9" name="Rechteck 8"/>
          <p:cNvSpPr/>
          <p:nvPr userDrawn="1"/>
        </p:nvSpPr>
        <p:spPr>
          <a:xfrm>
            <a:off x="0" y="-2065"/>
            <a:ext cx="9144000" cy="50833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en-GB" sz="2000" b="1">
              <a:solidFill>
                <a:schemeClr val="tx1"/>
              </a:solidFill>
            </a:endParaRPr>
          </a:p>
        </p:txBody>
      </p:sp>
      <p:sp>
        <p:nvSpPr>
          <p:cNvPr id="2" name="Titel 1"/>
          <p:cNvSpPr>
            <a:spLocks noGrp="1"/>
          </p:cNvSpPr>
          <p:nvPr>
            <p:ph type="title" hasCustomPrompt="1"/>
          </p:nvPr>
        </p:nvSpPr>
        <p:spPr>
          <a:xfrm>
            <a:off x="0" y="2139854"/>
            <a:ext cx="9144000" cy="1368000"/>
          </a:xfrm>
          <a:prstGeom prst="rect">
            <a:avLst/>
          </a:prstGeom>
          <a:solidFill>
            <a:schemeClr val="bg1">
              <a:alpha val="60000"/>
            </a:schemeClr>
          </a:solidFill>
        </p:spPr>
        <p:txBody>
          <a:bodyPr anchor="ctr" anchorCtr="0"/>
          <a:lstStyle>
            <a:lvl1pPr>
              <a:spcBef>
                <a:spcPts val="0"/>
              </a:spcBef>
              <a:spcAft>
                <a:spcPts val="0"/>
              </a:spcAft>
              <a:defRPr sz="4000" baseline="0">
                <a:latin typeface="+mj-lt"/>
              </a:defRPr>
            </a:lvl1pPr>
          </a:lstStyle>
          <a:p>
            <a:r>
              <a:rPr lang="de-DE"/>
              <a:t>Dies ist der Zwischentitel</a:t>
            </a:r>
            <a:endParaRPr lang="de-AT"/>
          </a:p>
        </p:txBody>
      </p:sp>
      <p:pic>
        <p:nvPicPr>
          <p:cNvPr id="6" name="Grafik 5"/>
          <p:cNvPicPr>
            <a:picLocks noChangeAspect="1"/>
          </p:cNvPicPr>
          <p:nvPr userDrawn="1"/>
        </p:nvPicPr>
        <p:blipFill rotWithShape="1">
          <a:blip r:embed="rId4">
            <a:clrChange>
              <a:clrFrom>
                <a:srgbClr val="FFFFFF"/>
              </a:clrFrom>
              <a:clrTo>
                <a:srgbClr val="FFFFFF">
                  <a:alpha val="0"/>
                </a:srgbClr>
              </a:clrTo>
            </a:clrChange>
          </a:blip>
          <a:srcRect l="5121" t="12883" r="6522" b="16596"/>
          <a:stretch/>
        </p:blipFill>
        <p:spPr>
          <a:xfrm>
            <a:off x="107504" y="83854"/>
            <a:ext cx="1224136" cy="369184"/>
          </a:xfrm>
          <a:prstGeom prst="rect">
            <a:avLst/>
          </a:prstGeom>
        </p:spPr>
      </p:pic>
      <p:pic>
        <p:nvPicPr>
          <p:cNvPr id="3" name="Grafik 2">
            <a:extLst>
              <a:ext uri="{FF2B5EF4-FFF2-40B4-BE49-F238E27FC236}">
                <a16:creationId xmlns:a16="http://schemas.microsoft.com/office/drawing/2014/main" id="{3BA66E3B-EAA5-A8F4-AE18-E085ACADBA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2080" y="77758"/>
            <a:ext cx="419656" cy="359999"/>
          </a:xfrm>
          <a:prstGeom prst="rect">
            <a:avLst/>
          </a:prstGeom>
        </p:spPr>
      </p:pic>
    </p:spTree>
    <p:extLst>
      <p:ext uri="{BB962C8B-B14F-4D97-AF65-F5344CB8AC3E}">
        <p14:creationId xmlns:p14="http://schemas.microsoft.com/office/powerpoint/2010/main" val="100567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8" y="422424"/>
            <a:ext cx="3610744" cy="565150"/>
          </a:xfrm>
          <a:prstGeom prst="rect">
            <a:avLst/>
          </a:prstGeom>
        </p:spPr>
        <p:txBody>
          <a:bodyPr/>
          <a:lstStyle>
            <a:lvl1pPr algn="l">
              <a:defRPr sz="2800" b="1">
                <a:solidFill>
                  <a:schemeClr val="bg2"/>
                </a:solidFill>
                <a:latin typeface="+mj-lt"/>
              </a:defRPr>
            </a:lvl1pPr>
          </a:lstStyle>
          <a:p>
            <a:r>
              <a:rPr lang="de-DE"/>
              <a:t>Ihr Ansprechpartner</a:t>
            </a:r>
            <a:endParaRPr lang="de-AT"/>
          </a:p>
        </p:txBody>
      </p:sp>
    </p:spTree>
    <p:extLst>
      <p:ext uri="{BB962C8B-B14F-4D97-AF65-F5344CB8AC3E}">
        <p14:creationId xmlns:p14="http://schemas.microsoft.com/office/powerpoint/2010/main" val="1748440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6"/>
          <a:stretch>
            <a:fillRect/>
          </a:stretch>
        </p:blipFill>
        <p:spPr>
          <a:xfrm>
            <a:off x="174450" y="4757484"/>
            <a:ext cx="1085182" cy="323116"/>
          </a:xfrm>
          <a:prstGeom prst="rect">
            <a:avLst/>
          </a:prstGeom>
        </p:spPr>
      </p:pic>
      <p:pic>
        <p:nvPicPr>
          <p:cNvPr id="5" name="Grafik 4">
            <a:extLst>
              <a:ext uri="{FF2B5EF4-FFF2-40B4-BE49-F238E27FC236}">
                <a16:creationId xmlns:a16="http://schemas.microsoft.com/office/drawing/2014/main" id="{818B570C-AE33-FD28-6C45-90848736B0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32080" y="77758"/>
            <a:ext cx="419656" cy="359999"/>
          </a:xfrm>
          <a:prstGeom prst="rect">
            <a:avLst/>
          </a:prstGeom>
        </p:spPr>
      </p:pic>
    </p:spTree>
    <p:extLst>
      <p:ext uri="{BB962C8B-B14F-4D97-AF65-F5344CB8AC3E}">
        <p14:creationId xmlns:p14="http://schemas.microsoft.com/office/powerpoint/2010/main" val="35767902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635447"/>
            <a:ext cx="8280920" cy="562074"/>
          </a:xfrm>
        </p:spPr>
        <p:txBody>
          <a:bodyPr/>
          <a:lstStyle/>
          <a:p>
            <a:r>
              <a:rPr lang="de-AT" dirty="0">
                <a:latin typeface="Calibri" panose="020F0502020204030204" pitchFamily="34" charset="0"/>
                <a:cs typeface="Calibri" panose="020F0502020204030204" pitchFamily="34" charset="0"/>
              </a:rPr>
              <a:t>Studienergebnisse transf</a:t>
            </a:r>
            <a:r>
              <a:rPr lang="de-AT" dirty="0">
                <a:solidFill>
                  <a:srgbClr val="0D539E"/>
                </a:solidFill>
                <a:latin typeface="Calibri" panose="020F0502020204030204" pitchFamily="34" charset="0"/>
                <a:cs typeface="Calibri" panose="020F0502020204030204" pitchFamily="34" charset="0"/>
              </a:rPr>
              <a:t>or</a:t>
            </a:r>
            <a:r>
              <a:rPr lang="de-AT" dirty="0">
                <a:latin typeface="Calibri" panose="020F0502020204030204" pitchFamily="34" charset="0"/>
                <a:cs typeface="Calibri" panose="020F0502020204030204" pitchFamily="34" charset="0"/>
              </a:rPr>
              <a:t>m.industry</a:t>
            </a:r>
          </a:p>
        </p:txBody>
      </p:sp>
      <p:sp>
        <p:nvSpPr>
          <p:cNvPr id="3" name="Textplatzhalter 2"/>
          <p:cNvSpPr>
            <a:spLocks noGrp="1"/>
          </p:cNvSpPr>
          <p:nvPr>
            <p:ph type="body" sz="quarter" idx="10"/>
          </p:nvPr>
        </p:nvSpPr>
        <p:spPr>
          <a:xfrm>
            <a:off x="468313" y="2211511"/>
            <a:ext cx="8279867" cy="576263"/>
          </a:xfrm>
        </p:spPr>
        <p:txBody>
          <a:bodyPr/>
          <a:lstStyle/>
          <a:p>
            <a:r>
              <a:rPr lang="de-AT" dirty="0">
                <a:latin typeface="Calibri" panose="020F0502020204030204" pitchFamily="34" charset="0"/>
                <a:cs typeface="Calibri" panose="020F0502020204030204" pitchFamily="34" charset="0"/>
              </a:rPr>
              <a:t>Innovation im Dialog</a:t>
            </a:r>
          </a:p>
          <a:p>
            <a:endParaRPr lang="de-AT" dirty="0">
              <a:latin typeface="Calibri" panose="020F0502020204030204" pitchFamily="34" charset="0"/>
              <a:cs typeface="Calibri" panose="020F0502020204030204" pitchFamily="34" charset="0"/>
            </a:endParaRPr>
          </a:p>
          <a:p>
            <a:r>
              <a:rPr lang="de-AT" sz="1100" dirty="0">
                <a:latin typeface="Calibri" panose="020F0502020204030204" pitchFamily="34" charset="0"/>
                <a:cs typeface="Calibri" panose="020F0502020204030204" pitchFamily="34" charset="0"/>
              </a:rPr>
              <a:t>Präsentation: Christian Schützenhofer</a:t>
            </a:r>
            <a:r>
              <a:rPr lang="de-AT" sz="1100" baseline="30000" dirty="0">
                <a:latin typeface="Calibri" panose="020F0502020204030204" pitchFamily="34" charset="0"/>
                <a:cs typeface="Calibri" panose="020F0502020204030204" pitchFamily="34" charset="0"/>
              </a:rPr>
              <a:t>1</a:t>
            </a:r>
            <a:r>
              <a:rPr lang="de-AT" sz="1100" dirty="0">
                <a:latin typeface="Calibri" panose="020F0502020204030204" pitchFamily="34" charset="0"/>
                <a:cs typeface="Calibri" panose="020F0502020204030204" pitchFamily="34" charset="0"/>
              </a:rPr>
              <a:t> und Karl-Heinz Leitner</a:t>
            </a:r>
            <a:r>
              <a:rPr lang="de-AT" sz="1100" baseline="30000" dirty="0">
                <a:latin typeface="Calibri" panose="020F0502020204030204" pitchFamily="34" charset="0"/>
                <a:cs typeface="Calibri" panose="020F0502020204030204" pitchFamily="34" charset="0"/>
              </a:rPr>
              <a:t>1</a:t>
            </a:r>
          </a:p>
          <a:p>
            <a:r>
              <a:rPr lang="de-AT" sz="1100" b="1" dirty="0">
                <a:latin typeface="Calibri" panose="020F0502020204030204" pitchFamily="34" charset="0"/>
                <a:cs typeface="Calibri" panose="020F0502020204030204" pitchFamily="34" charset="0"/>
              </a:rPr>
              <a:t>Autoren</a:t>
            </a:r>
          </a:p>
          <a:p>
            <a:r>
              <a:rPr lang="de-AT" sz="1100" dirty="0">
                <a:latin typeface="Calibri" panose="020F0502020204030204" pitchFamily="34" charset="0"/>
                <a:cs typeface="Calibri" panose="020F0502020204030204" pitchFamily="34" charset="0"/>
              </a:rPr>
              <a:t>Christian Schützenhofer</a:t>
            </a:r>
            <a:r>
              <a:rPr lang="de-AT" sz="1100" baseline="30000" dirty="0">
                <a:latin typeface="Calibri" panose="020F0502020204030204" pitchFamily="34" charset="0"/>
                <a:cs typeface="Calibri" panose="020F0502020204030204" pitchFamily="34" charset="0"/>
              </a:rPr>
              <a:t>1, </a:t>
            </a:r>
            <a:r>
              <a:rPr lang="de-AT" sz="1100" dirty="0">
                <a:latin typeface="Calibri" panose="020F0502020204030204" pitchFamily="34" charset="0"/>
                <a:cs typeface="Calibri" panose="020F0502020204030204" pitchFamily="34" charset="0"/>
              </a:rPr>
              <a:t>Verena Alton</a:t>
            </a:r>
            <a:r>
              <a:rPr lang="de-AT" sz="1100" baseline="30000" dirty="0">
                <a:latin typeface="Calibri" panose="020F0502020204030204" pitchFamily="34" charset="0"/>
                <a:cs typeface="Calibri" panose="020F0502020204030204" pitchFamily="34" charset="0"/>
              </a:rPr>
              <a:t>1</a:t>
            </a:r>
            <a:r>
              <a:rPr lang="de-AT" sz="1100" dirty="0">
                <a:latin typeface="Calibri" panose="020F0502020204030204" pitchFamily="34" charset="0"/>
                <a:cs typeface="Calibri" panose="020F0502020204030204" pitchFamily="34" charset="0"/>
              </a:rPr>
              <a:t>, Bernhard Gahleitner</a:t>
            </a:r>
            <a:r>
              <a:rPr lang="de-AT" sz="1100" baseline="30000" dirty="0">
                <a:latin typeface="Calibri" panose="020F0502020204030204" pitchFamily="34" charset="0"/>
                <a:cs typeface="Calibri" panose="020F0502020204030204" pitchFamily="34" charset="0"/>
              </a:rPr>
              <a:t>1</a:t>
            </a:r>
            <a:r>
              <a:rPr lang="de-AT" sz="1100" dirty="0">
                <a:latin typeface="Calibri" panose="020F0502020204030204" pitchFamily="34" charset="0"/>
                <a:cs typeface="Calibri" panose="020F0502020204030204" pitchFamily="34" charset="0"/>
              </a:rPr>
              <a:t>, Sophie Knöttner</a:t>
            </a:r>
            <a:r>
              <a:rPr lang="de-AT" sz="1100" baseline="30000" dirty="0">
                <a:latin typeface="Calibri" panose="020F0502020204030204" pitchFamily="34" charset="0"/>
                <a:cs typeface="Calibri" panose="020F0502020204030204" pitchFamily="34" charset="0"/>
              </a:rPr>
              <a:t>1</a:t>
            </a:r>
            <a:r>
              <a:rPr lang="de-AT" sz="1100" dirty="0">
                <a:latin typeface="Calibri" panose="020F0502020204030204" pitchFamily="34" charset="0"/>
                <a:cs typeface="Calibri" panose="020F0502020204030204" pitchFamily="34" charset="0"/>
              </a:rPr>
              <a:t> , Klaus Kubeczko</a:t>
            </a:r>
            <a:r>
              <a:rPr lang="de-AT" sz="1100" baseline="30000" dirty="0">
                <a:latin typeface="Calibri" panose="020F0502020204030204" pitchFamily="34" charset="0"/>
                <a:cs typeface="Calibri" panose="020F0502020204030204" pitchFamily="34" charset="0"/>
              </a:rPr>
              <a:t>1</a:t>
            </a:r>
            <a:r>
              <a:rPr lang="de-AT" sz="1100" dirty="0">
                <a:latin typeface="Calibri" panose="020F0502020204030204" pitchFamily="34" charset="0"/>
                <a:cs typeface="Calibri" panose="020F0502020204030204" pitchFamily="34" charset="0"/>
              </a:rPr>
              <a:t>, Karl-Heinz Leitner</a:t>
            </a:r>
            <a:r>
              <a:rPr lang="de-AT" sz="1100" baseline="30000" dirty="0">
                <a:latin typeface="Calibri" panose="020F0502020204030204" pitchFamily="34" charset="0"/>
                <a:cs typeface="Calibri" panose="020F0502020204030204" pitchFamily="34" charset="0"/>
              </a:rPr>
              <a:t>1</a:t>
            </a:r>
            <a:r>
              <a:rPr lang="de-AT" sz="1100" dirty="0">
                <a:latin typeface="Calibri" panose="020F0502020204030204" pitchFamily="34" charset="0"/>
                <a:cs typeface="Calibri" panose="020F0502020204030204" pitchFamily="34" charset="0"/>
              </a:rPr>
              <a:t>, Wolfram Rhomberg</a:t>
            </a:r>
            <a:r>
              <a:rPr lang="de-AT" sz="1100" baseline="30000" dirty="0">
                <a:latin typeface="Calibri" panose="020F0502020204030204" pitchFamily="34" charset="0"/>
                <a:cs typeface="Calibri" panose="020F0502020204030204" pitchFamily="34" charset="0"/>
              </a:rPr>
              <a:t>1</a:t>
            </a:r>
            <a:r>
              <a:rPr lang="de-AT" sz="1100" dirty="0">
                <a:latin typeface="Calibri" panose="020F0502020204030204" pitchFamily="34" charset="0"/>
                <a:cs typeface="Calibri" panose="020F0502020204030204" pitchFamily="34" charset="0"/>
              </a:rPr>
              <a:t> </a:t>
            </a:r>
          </a:p>
          <a:p>
            <a:r>
              <a:rPr lang="de-AT" sz="1100" dirty="0">
                <a:latin typeface="Calibri" panose="020F0502020204030204" pitchFamily="34" charset="0"/>
                <a:cs typeface="Calibri" panose="020F0502020204030204" pitchFamily="34" charset="0"/>
              </a:rPr>
              <a:t>Martin Baumann</a:t>
            </a:r>
            <a:r>
              <a:rPr lang="de-AT" sz="1100" baseline="30000" dirty="0">
                <a:latin typeface="Calibri" panose="020F0502020204030204" pitchFamily="34" charset="0"/>
                <a:cs typeface="Calibri" panose="020F0502020204030204" pitchFamily="34" charset="0"/>
              </a:rPr>
              <a:t>2</a:t>
            </a:r>
            <a:r>
              <a:rPr lang="de-AT" sz="1100" dirty="0">
                <a:latin typeface="Calibri" panose="020F0502020204030204" pitchFamily="34" charset="0"/>
                <a:cs typeface="Calibri" panose="020F0502020204030204" pitchFamily="34" charset="0"/>
              </a:rPr>
              <a:t>, Christoph Dolna-Gruber</a:t>
            </a:r>
            <a:r>
              <a:rPr lang="de-AT" sz="1100" baseline="30000" dirty="0">
                <a:latin typeface="Calibri" panose="020F0502020204030204" pitchFamily="34" charset="0"/>
                <a:cs typeface="Calibri" panose="020F0502020204030204" pitchFamily="34" charset="0"/>
              </a:rPr>
              <a:t>2</a:t>
            </a:r>
            <a:r>
              <a:rPr lang="de-AT" sz="1100" dirty="0">
                <a:latin typeface="Calibri" panose="020F0502020204030204" pitchFamily="34" charset="0"/>
                <a:cs typeface="Calibri" panose="020F0502020204030204" pitchFamily="34" charset="0"/>
              </a:rPr>
              <a:t>, Bernhard Felber</a:t>
            </a:r>
            <a:r>
              <a:rPr lang="de-AT" sz="1100" baseline="30000" dirty="0">
                <a:latin typeface="Calibri" panose="020F0502020204030204" pitchFamily="34" charset="0"/>
                <a:cs typeface="Calibri" panose="020F0502020204030204" pitchFamily="34" charset="0"/>
              </a:rPr>
              <a:t>2</a:t>
            </a:r>
            <a:r>
              <a:rPr lang="de-AT" sz="1100" dirty="0">
                <a:latin typeface="Calibri" panose="020F0502020204030204" pitchFamily="34" charset="0"/>
                <a:cs typeface="Calibri" panose="020F0502020204030204" pitchFamily="34" charset="0"/>
              </a:rPr>
              <a:t>, Andreas Indinger</a:t>
            </a:r>
            <a:r>
              <a:rPr lang="de-AT" sz="1100" baseline="30000" dirty="0">
                <a:latin typeface="Calibri" panose="020F0502020204030204" pitchFamily="34" charset="0"/>
                <a:cs typeface="Calibri" panose="020F0502020204030204" pitchFamily="34" charset="0"/>
              </a:rPr>
              <a:t>2</a:t>
            </a:r>
            <a:r>
              <a:rPr lang="de-AT" sz="1100" dirty="0">
                <a:latin typeface="Calibri" panose="020F0502020204030204" pitchFamily="34" charset="0"/>
                <a:cs typeface="Calibri" panose="020F0502020204030204" pitchFamily="34" charset="0"/>
              </a:rPr>
              <a:t>,</a:t>
            </a:r>
          </a:p>
          <a:p>
            <a:r>
              <a:rPr lang="de-AT" sz="1100" dirty="0">
                <a:latin typeface="Calibri" panose="020F0502020204030204" pitchFamily="34" charset="0"/>
                <a:cs typeface="Calibri" panose="020F0502020204030204" pitchFamily="34" charset="0"/>
              </a:rPr>
              <a:t>Thomas Kienberger</a:t>
            </a:r>
            <a:r>
              <a:rPr lang="de-AT" sz="1100" baseline="30000" dirty="0">
                <a:latin typeface="Calibri" panose="020F0502020204030204" pitchFamily="34" charset="0"/>
                <a:cs typeface="Calibri" panose="020F0502020204030204" pitchFamily="34" charset="0"/>
              </a:rPr>
              <a:t>3</a:t>
            </a:r>
            <a:r>
              <a:rPr lang="de-AT" sz="1100" dirty="0">
                <a:latin typeface="Calibri" panose="020F0502020204030204" pitchFamily="34" charset="0"/>
                <a:cs typeface="Calibri" panose="020F0502020204030204" pitchFamily="34" charset="0"/>
              </a:rPr>
              <a:t>, </a:t>
            </a:r>
            <a:r>
              <a:rPr lang="de-AT" sz="1100" dirty="0" err="1">
                <a:latin typeface="Calibri" panose="020F0502020204030204" pitchFamily="34" charset="0"/>
                <a:cs typeface="Calibri" panose="020F0502020204030204" pitchFamily="34" charset="0"/>
              </a:rPr>
              <a:t>Maedeh</a:t>
            </a:r>
            <a:r>
              <a:rPr lang="de-AT" sz="1100" dirty="0">
                <a:latin typeface="Calibri" panose="020F0502020204030204" pitchFamily="34" charset="0"/>
                <a:cs typeface="Calibri" panose="020F0502020204030204" pitchFamily="34" charset="0"/>
              </a:rPr>
              <a:t> </a:t>
            </a:r>
            <a:r>
              <a:rPr lang="de-AT" sz="1100" dirty="0" err="1">
                <a:latin typeface="Calibri" panose="020F0502020204030204" pitchFamily="34" charset="0"/>
                <a:cs typeface="Calibri" panose="020F0502020204030204" pitchFamily="34" charset="0"/>
              </a:rPr>
              <a:t>Rahnama</a:t>
            </a:r>
            <a:r>
              <a:rPr lang="de-AT" sz="1100" dirty="0">
                <a:latin typeface="Calibri" panose="020F0502020204030204" pitchFamily="34" charset="0"/>
                <a:cs typeface="Calibri" panose="020F0502020204030204" pitchFamily="34" charset="0"/>
              </a:rPr>
              <a:t> Mobarakeh</a:t>
            </a:r>
            <a:r>
              <a:rPr lang="de-AT" sz="1100" baseline="30000" dirty="0">
                <a:latin typeface="Calibri" panose="020F0502020204030204" pitchFamily="34" charset="0"/>
                <a:cs typeface="Calibri" panose="020F0502020204030204" pitchFamily="34" charset="0"/>
              </a:rPr>
              <a:t>3</a:t>
            </a:r>
            <a:r>
              <a:rPr lang="de-AT" sz="1100" dirty="0">
                <a:latin typeface="Calibri" panose="020F0502020204030204" pitchFamily="34" charset="0"/>
                <a:cs typeface="Calibri" panose="020F0502020204030204" pitchFamily="34" charset="0"/>
              </a:rPr>
              <a:t>, Peter Nagovnak</a:t>
            </a:r>
            <a:r>
              <a:rPr lang="de-AT" sz="1100" baseline="30000" dirty="0">
                <a:latin typeface="Calibri" panose="020F0502020204030204" pitchFamily="34" charset="0"/>
                <a:cs typeface="Calibri" panose="020F0502020204030204" pitchFamily="34" charset="0"/>
              </a:rPr>
              <a:t>3</a:t>
            </a:r>
            <a:r>
              <a:rPr lang="de-AT" sz="1100" dirty="0">
                <a:latin typeface="Calibri" panose="020F0502020204030204" pitchFamily="34" charset="0"/>
                <a:cs typeface="Calibri" panose="020F0502020204030204" pitchFamily="34" charset="0"/>
              </a:rPr>
              <a:t>,</a:t>
            </a:r>
          </a:p>
          <a:p>
            <a:r>
              <a:rPr lang="de-AT" sz="1100" dirty="0">
                <a:latin typeface="Calibri" panose="020F0502020204030204" pitchFamily="34" charset="0"/>
                <a:cs typeface="Calibri" panose="020F0502020204030204" pitchFamily="34" charset="0"/>
              </a:rPr>
              <a:t>Hans Böhm</a:t>
            </a:r>
            <a:r>
              <a:rPr lang="de-AT" sz="1100" baseline="30000" dirty="0">
                <a:latin typeface="Calibri" panose="020F0502020204030204" pitchFamily="34" charset="0"/>
                <a:cs typeface="Calibri" panose="020F0502020204030204" pitchFamily="34" charset="0"/>
              </a:rPr>
              <a:t>4</a:t>
            </a:r>
            <a:r>
              <a:rPr lang="de-AT" sz="1100" dirty="0">
                <a:latin typeface="Calibri" panose="020F0502020204030204" pitchFamily="34" charset="0"/>
                <a:cs typeface="Calibri" panose="020F0502020204030204" pitchFamily="34" charset="0"/>
              </a:rPr>
              <a:t>, Sebastian Goers</a:t>
            </a:r>
            <a:r>
              <a:rPr lang="de-AT" sz="1100" baseline="30000" dirty="0">
                <a:latin typeface="Calibri" panose="020F0502020204030204" pitchFamily="34" charset="0"/>
                <a:cs typeface="Calibri" panose="020F0502020204030204" pitchFamily="34" charset="0"/>
              </a:rPr>
              <a:t>4</a:t>
            </a:r>
            <a:r>
              <a:rPr lang="de-AT" sz="1100" dirty="0">
                <a:latin typeface="Calibri" panose="020F0502020204030204" pitchFamily="34" charset="0"/>
                <a:cs typeface="Calibri" panose="020F0502020204030204" pitchFamily="34" charset="0"/>
              </a:rPr>
              <a:t>, Simon Moser</a:t>
            </a:r>
            <a:r>
              <a:rPr lang="de-AT" sz="1100" baseline="30000" dirty="0">
                <a:latin typeface="Calibri" panose="020F0502020204030204" pitchFamily="34" charset="0"/>
                <a:cs typeface="Calibri" panose="020F0502020204030204" pitchFamily="34" charset="0"/>
              </a:rPr>
              <a:t>4</a:t>
            </a:r>
            <a:r>
              <a:rPr lang="de-AT" sz="1100" dirty="0">
                <a:latin typeface="Calibri" panose="020F0502020204030204" pitchFamily="34" charset="0"/>
                <a:cs typeface="Calibri" panose="020F0502020204030204" pitchFamily="34" charset="0"/>
              </a:rPr>
              <a:t>, Mario Reisinger</a:t>
            </a:r>
            <a:r>
              <a:rPr lang="de-AT" sz="1100" baseline="30000" dirty="0">
                <a:latin typeface="Calibri" panose="020F0502020204030204" pitchFamily="34" charset="0"/>
                <a:cs typeface="Calibri" panose="020F0502020204030204" pitchFamily="34" charset="0"/>
              </a:rPr>
              <a:t>4</a:t>
            </a:r>
            <a:endParaRPr lang="de-AT" sz="1100" dirty="0">
              <a:latin typeface="Calibri" panose="020F0502020204030204" pitchFamily="34" charset="0"/>
              <a:cs typeface="Calibri" panose="020F0502020204030204" pitchFamily="34" charset="0"/>
            </a:endParaRPr>
          </a:p>
          <a:p>
            <a:endParaRPr lang="de-AT" sz="1600" dirty="0">
              <a:latin typeface="Calibri" panose="020F0502020204030204" pitchFamily="34" charset="0"/>
              <a:cs typeface="Calibri" panose="020F0502020204030204" pitchFamily="34" charset="0"/>
            </a:endParaRPr>
          </a:p>
          <a:p>
            <a:endParaRPr lang="de-AT" sz="1600" dirty="0">
              <a:latin typeface="Calibri" panose="020F0502020204030204" pitchFamily="34" charset="0"/>
              <a:cs typeface="Calibri" panose="020F0502020204030204" pitchFamily="34" charset="0"/>
            </a:endParaRPr>
          </a:p>
        </p:txBody>
      </p:sp>
      <p:sp>
        <p:nvSpPr>
          <p:cNvPr id="5" name="Textfeld 4"/>
          <p:cNvSpPr txBox="1"/>
          <p:nvPr/>
        </p:nvSpPr>
        <p:spPr>
          <a:xfrm>
            <a:off x="399416" y="4657199"/>
            <a:ext cx="5295780" cy="276999"/>
          </a:xfrm>
          <a:prstGeom prst="rect">
            <a:avLst/>
          </a:prstGeom>
        </p:spPr>
        <p:txBody>
          <a:bodyPr wrap="square" lIns="72000" rIns="72000" rtlCol="0">
            <a:spAutoFit/>
          </a:bodyPr>
          <a:lstStyle/>
          <a:p>
            <a:pPr>
              <a:spcBef>
                <a:spcPts val="0"/>
              </a:spcBef>
              <a:spcAft>
                <a:spcPts val="600"/>
              </a:spcAft>
            </a:pPr>
            <a:r>
              <a:rPr lang="de-DE" sz="1200" b="1" dirty="0">
                <a:latin typeface="Calibri" panose="020F0502020204030204" pitchFamily="34" charset="0"/>
                <a:cs typeface="Calibri" panose="020F0502020204030204" pitchFamily="34" charset="0"/>
              </a:rPr>
              <a:t>10. Jänner 2024</a:t>
            </a:r>
            <a:endParaRPr lang="de-AT" sz="900" dirty="0">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A00FE746-0C7F-EB80-63CD-F6FCA2139AA1}"/>
              </a:ext>
            </a:extLst>
          </p:cNvPr>
          <p:cNvSpPr txBox="1"/>
          <p:nvPr/>
        </p:nvSpPr>
        <p:spPr>
          <a:xfrm>
            <a:off x="2038211" y="4709835"/>
            <a:ext cx="4867290" cy="338554"/>
          </a:xfrm>
          <a:prstGeom prst="rect">
            <a:avLst/>
          </a:prstGeom>
          <a:noFill/>
        </p:spPr>
        <p:txBody>
          <a:bodyPr wrap="square">
            <a:spAutoFit/>
          </a:bodyPr>
          <a:lstStyle/>
          <a:p>
            <a:r>
              <a:rPr lang="de-DE" sz="800" baseline="30000" dirty="0"/>
              <a:t>1</a:t>
            </a:r>
            <a:r>
              <a:rPr lang="de-DE" sz="800" dirty="0"/>
              <a:t>AIT Austrian Institute </a:t>
            </a:r>
            <a:r>
              <a:rPr lang="de-DE" sz="800" dirty="0" err="1"/>
              <a:t>of</a:t>
            </a:r>
            <a:r>
              <a:rPr lang="de-DE" sz="800" dirty="0"/>
              <a:t> Technology GmbH, </a:t>
            </a:r>
            <a:r>
              <a:rPr lang="de-DE" sz="800" baseline="30000" dirty="0"/>
              <a:t>2</a:t>
            </a:r>
            <a:r>
              <a:rPr lang="de-DE" sz="800" dirty="0"/>
              <a:t>Österreichische Energieagentur,</a:t>
            </a:r>
          </a:p>
          <a:p>
            <a:r>
              <a:rPr lang="de-DE" sz="800" baseline="30000" dirty="0"/>
              <a:t>3</a:t>
            </a:r>
            <a:r>
              <a:rPr lang="de-DE" sz="800" dirty="0"/>
              <a:t>Montanuniversität Leoben, </a:t>
            </a:r>
            <a:r>
              <a:rPr lang="de-DE" sz="800" baseline="30000" dirty="0"/>
              <a:t>4</a:t>
            </a:r>
            <a:r>
              <a:rPr lang="de-DE" sz="800" dirty="0"/>
              <a:t>Energieinstitut an der Johannes Kepler Universität Linz</a:t>
            </a:r>
          </a:p>
        </p:txBody>
      </p:sp>
    </p:spTree>
    <p:extLst>
      <p:ext uri="{BB962C8B-B14F-4D97-AF65-F5344CB8AC3E}">
        <p14:creationId xmlns:p14="http://schemas.microsoft.com/office/powerpoint/2010/main" val="347697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71462" y="1816927"/>
            <a:ext cx="3968029" cy="2385187"/>
          </a:xfrm>
        </p:spPr>
        <p:txBody>
          <a:bodyPr>
            <a:normAutofit/>
          </a:bodyPr>
          <a:lstStyle/>
          <a:p>
            <a:pPr marL="0" indent="0">
              <a:buNone/>
            </a:pPr>
            <a:r>
              <a:rPr lang="de-AT" dirty="0"/>
              <a:t>Direkte und indirekte Investitionen berücksichtigen:</a:t>
            </a:r>
          </a:p>
          <a:p>
            <a:r>
              <a:rPr lang="de-AT" sz="1600" b="1" dirty="0"/>
              <a:t>8</a:t>
            </a:r>
            <a:r>
              <a:rPr lang="de-AT" sz="1600" dirty="0"/>
              <a:t> verfügbare Technologien zur Wärmebereitstellung</a:t>
            </a:r>
          </a:p>
          <a:p>
            <a:r>
              <a:rPr lang="de-AT" sz="1600" b="1" dirty="0"/>
              <a:t>9</a:t>
            </a:r>
            <a:r>
              <a:rPr lang="de-AT" sz="1600" dirty="0"/>
              <a:t> neue Technologien zur Prozesstransformation in den Branchen Eisen &amp; Stahl, Chemie, und Zement</a:t>
            </a:r>
          </a:p>
          <a:p>
            <a:pPr marL="0" indent="0">
              <a:buNone/>
            </a:pPr>
            <a:endParaRPr lang="de-AT" dirty="0"/>
          </a:p>
        </p:txBody>
      </p:sp>
      <p:sp>
        <p:nvSpPr>
          <p:cNvPr id="3" name="Titel 2"/>
          <p:cNvSpPr>
            <a:spLocks noGrp="1"/>
          </p:cNvSpPr>
          <p:nvPr>
            <p:ph type="title"/>
          </p:nvPr>
        </p:nvSpPr>
        <p:spPr/>
        <p:txBody>
          <a:bodyPr/>
          <a:lstStyle/>
          <a:p>
            <a:r>
              <a:rPr lang="de-AT" dirty="0"/>
              <a:t>Integration und Infrastruktur sind der wesentliche Kostenfaktor</a:t>
            </a:r>
          </a:p>
        </p:txBody>
      </p:sp>
      <p:pic>
        <p:nvPicPr>
          <p:cNvPr id="7" name="Grafik 6">
            <a:extLst>
              <a:ext uri="{FF2B5EF4-FFF2-40B4-BE49-F238E27FC236}">
                <a16:creationId xmlns:a16="http://schemas.microsoft.com/office/drawing/2014/main" id="{0D0A8832-DDDE-8039-3A45-9666801CB04A}"/>
              </a:ext>
            </a:extLst>
          </p:cNvPr>
          <p:cNvPicPr>
            <a:picLocks noChangeAspect="1"/>
          </p:cNvPicPr>
          <p:nvPr/>
        </p:nvPicPr>
        <p:blipFill rotWithShape="1">
          <a:blip r:embed="rId2"/>
          <a:srcRect l="4180" t="1450"/>
          <a:stretch/>
        </p:blipFill>
        <p:spPr>
          <a:xfrm>
            <a:off x="4007922" y="1537055"/>
            <a:ext cx="4864616" cy="2541319"/>
          </a:xfrm>
          <a:prstGeom prst="rect">
            <a:avLst/>
          </a:prstGeom>
        </p:spPr>
      </p:pic>
      <p:sp>
        <p:nvSpPr>
          <p:cNvPr id="10" name="Textfeld 9">
            <a:extLst>
              <a:ext uri="{FF2B5EF4-FFF2-40B4-BE49-F238E27FC236}">
                <a16:creationId xmlns:a16="http://schemas.microsoft.com/office/drawing/2014/main" id="{EFEB47AF-9B6A-072A-0694-09B0CB830268}"/>
              </a:ext>
            </a:extLst>
          </p:cNvPr>
          <p:cNvSpPr txBox="1"/>
          <p:nvPr/>
        </p:nvSpPr>
        <p:spPr>
          <a:xfrm>
            <a:off x="4368113" y="1494490"/>
            <a:ext cx="3361037" cy="338554"/>
          </a:xfrm>
          <a:prstGeom prst="rect">
            <a:avLst/>
          </a:prstGeom>
          <a:solidFill>
            <a:schemeClr val="bg1"/>
          </a:solidFill>
        </p:spPr>
        <p:txBody>
          <a:bodyPr wrap="square">
            <a:spAutoFit/>
          </a:bodyPr>
          <a:lstStyle/>
          <a:p>
            <a:r>
              <a:rPr lang="de-AT" sz="1600" dirty="0"/>
              <a:t>Investitionen je Szenario in Mrd. €</a:t>
            </a:r>
            <a:endParaRPr lang="de-DE" sz="1600" dirty="0"/>
          </a:p>
        </p:txBody>
      </p:sp>
    </p:spTree>
    <p:extLst>
      <p:ext uri="{BB962C8B-B14F-4D97-AF65-F5344CB8AC3E}">
        <p14:creationId xmlns:p14="http://schemas.microsoft.com/office/powerpoint/2010/main" val="164105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CEEBC8-56DE-569F-3324-A016D5CFFA6D}"/>
              </a:ext>
            </a:extLst>
          </p:cNvPr>
          <p:cNvSpPr>
            <a:spLocks noGrp="1"/>
          </p:cNvSpPr>
          <p:nvPr>
            <p:ph type="body" sz="quarter" idx="11"/>
          </p:nvPr>
        </p:nvSpPr>
        <p:spPr>
          <a:xfrm>
            <a:off x="271464" y="1203325"/>
            <a:ext cx="4572000" cy="3636880"/>
          </a:xfrm>
        </p:spPr>
        <p:txBody>
          <a:bodyPr>
            <a:normAutofit/>
          </a:bodyPr>
          <a:lstStyle/>
          <a:p>
            <a:r>
              <a:rPr lang="de-AT" sz="1400" b="1" dirty="0"/>
              <a:t>Alle Szenarien </a:t>
            </a:r>
            <a:r>
              <a:rPr lang="de-AT" sz="1400" dirty="0"/>
              <a:t>zeigen langfristig </a:t>
            </a:r>
            <a:r>
              <a:rPr lang="de-AT" sz="1400" b="1" dirty="0"/>
              <a:t>positive volkswirtschaftliche Effekte</a:t>
            </a:r>
            <a:r>
              <a:rPr lang="de-AT" sz="1400" dirty="0"/>
              <a:t> (BIP, Beschäftigte).</a:t>
            </a:r>
          </a:p>
          <a:p>
            <a:r>
              <a:rPr lang="de-AT" sz="1400" b="1" dirty="0">
                <a:solidFill>
                  <a:schemeClr val="accent4"/>
                </a:solidFill>
              </a:rPr>
              <a:t>Innovation</a:t>
            </a:r>
            <a:r>
              <a:rPr lang="de-AT" sz="1400" dirty="0"/>
              <a:t> und </a:t>
            </a:r>
            <a:r>
              <a:rPr lang="de-AT" sz="1400" b="1" dirty="0" err="1">
                <a:solidFill>
                  <a:schemeClr val="accent6"/>
                </a:solidFill>
              </a:rPr>
              <a:t>Sektorkopplung</a:t>
            </a:r>
            <a:r>
              <a:rPr lang="de-AT" sz="1400" dirty="0"/>
              <a:t> heben sich deutlich positiv ab – </a:t>
            </a:r>
            <a:r>
              <a:rPr lang="de-AT" sz="1400" b="1" dirty="0"/>
              <a:t>nachhaltiger volkswirtschaftlicher Nutzen bei höheren Investitionen</a:t>
            </a:r>
            <a:r>
              <a:rPr lang="de-AT" sz="1400" dirty="0"/>
              <a:t>.</a:t>
            </a:r>
          </a:p>
          <a:p>
            <a:r>
              <a:rPr lang="de-AT" sz="1400" b="1" dirty="0"/>
              <a:t>Positive Effekte</a:t>
            </a:r>
            <a:r>
              <a:rPr lang="de-AT" sz="1400" dirty="0"/>
              <a:t> aus Einsparungen bei Energiebedarf und Anlagenkosten durch </a:t>
            </a:r>
            <a:r>
              <a:rPr lang="de-AT" sz="1400" b="1" dirty="0">
                <a:solidFill>
                  <a:schemeClr val="tx1">
                    <a:lumMod val="50000"/>
                    <a:lumOff val="50000"/>
                  </a:schemeClr>
                </a:solidFill>
              </a:rPr>
              <a:t>Kreislaufwirtschaft</a:t>
            </a:r>
            <a:r>
              <a:rPr lang="de-AT" sz="1400" dirty="0"/>
              <a:t> sind deutlich, aber alleine wenig effektiv.</a:t>
            </a:r>
          </a:p>
          <a:p>
            <a:r>
              <a:rPr lang="de-AT" sz="1400" dirty="0"/>
              <a:t>Die Importbedarfe der wenig invasiven Szenarien </a:t>
            </a:r>
            <a:r>
              <a:rPr lang="de-AT" sz="1400" b="1" dirty="0">
                <a:solidFill>
                  <a:schemeClr val="accent1"/>
                </a:solidFill>
              </a:rPr>
              <a:t>Erneuerbares Gas</a:t>
            </a:r>
            <a:r>
              <a:rPr lang="de-AT" sz="1400" dirty="0"/>
              <a:t>, und </a:t>
            </a:r>
            <a:r>
              <a:rPr lang="de-AT" sz="1400" b="1" dirty="0">
                <a:solidFill>
                  <a:schemeClr val="tx1">
                    <a:lumMod val="50000"/>
                    <a:lumOff val="50000"/>
                  </a:schemeClr>
                </a:solidFill>
              </a:rPr>
              <a:t>Kreislaufwirtschaft</a:t>
            </a:r>
            <a:r>
              <a:rPr lang="de-AT" sz="1400" dirty="0"/>
              <a:t> sind langfristig bedeutend höher</a:t>
            </a:r>
          </a:p>
          <a:p>
            <a:r>
              <a:rPr lang="de-AT" sz="1400" b="1" dirty="0"/>
              <a:t>Der Fokus sollte auf Nutzung heimischer Potenziale bei möglichst hoher Energieeffizienz liegen.</a:t>
            </a:r>
          </a:p>
          <a:p>
            <a:r>
              <a:rPr lang="de-AT" sz="1400" b="1" dirty="0"/>
              <a:t>Energieimporte werden weiterhin nötig sein.</a:t>
            </a:r>
            <a:endParaRPr lang="de-AT" sz="1400" dirty="0"/>
          </a:p>
        </p:txBody>
      </p:sp>
      <p:sp>
        <p:nvSpPr>
          <p:cNvPr id="3" name="Titel 2">
            <a:extLst>
              <a:ext uri="{FF2B5EF4-FFF2-40B4-BE49-F238E27FC236}">
                <a16:creationId xmlns:a16="http://schemas.microsoft.com/office/drawing/2014/main" id="{6BC524B8-EB93-F606-806B-F58D9973C502}"/>
              </a:ext>
            </a:extLst>
          </p:cNvPr>
          <p:cNvSpPr>
            <a:spLocks noGrp="1"/>
          </p:cNvSpPr>
          <p:nvPr>
            <p:ph type="title"/>
          </p:nvPr>
        </p:nvSpPr>
        <p:spPr/>
        <p:txBody>
          <a:bodyPr/>
          <a:lstStyle/>
          <a:p>
            <a:r>
              <a:rPr lang="de-AT" dirty="0"/>
              <a:t>Volkswirtschaftliche Effekte</a:t>
            </a:r>
            <a:r>
              <a:rPr lang="de-AT" baseline="30000" dirty="0"/>
              <a:t>1</a:t>
            </a:r>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A4CAFFFC-C224-0A98-D217-EB1D10031744}"/>
                  </a:ext>
                </a:extLst>
              </p:cNvPr>
              <p:cNvSpPr txBox="1"/>
              <p:nvPr/>
            </p:nvSpPr>
            <p:spPr>
              <a:xfrm>
                <a:off x="2007973" y="4840205"/>
                <a:ext cx="6772989" cy="338554"/>
              </a:xfrm>
              <a:prstGeom prst="rect">
                <a:avLst/>
              </a:prstGeom>
              <a:noFill/>
            </p:spPr>
            <p:txBody>
              <a:bodyPr wrap="square">
                <a:spAutoFit/>
              </a:bodyPr>
              <a:lstStyle/>
              <a:p>
                <a:pPr marL="0" indent="0">
                  <a:buNone/>
                </a:pPr>
                <a:r>
                  <a:rPr lang="de-AT" sz="800" baseline="30000" dirty="0"/>
                  <a:t>1</a:t>
                </a:r>
                <a:r>
                  <a:rPr lang="de-AT" sz="800" dirty="0"/>
                  <a:t>im Vergleich zum „Business </a:t>
                </a:r>
                <a:r>
                  <a:rPr lang="de-AT" sz="800" dirty="0" err="1"/>
                  <a:t>as</a:t>
                </a:r>
                <a:r>
                  <a:rPr lang="de-AT" sz="800" dirty="0"/>
                  <a:t> </a:t>
                </a:r>
                <a:r>
                  <a:rPr lang="de-AT" sz="800" dirty="0" err="1"/>
                  <a:t>Usual</a:t>
                </a:r>
                <a:r>
                  <a:rPr lang="de-AT" sz="800" dirty="0"/>
                  <a:t>“ Szenario mittels Modell MOVE2 nach Endverwendungsprinzip der volkswirtschaftlichen Gesamtrechnung:</a:t>
                </a:r>
                <a14:m>
                  <m:oMath xmlns:m="http://schemas.openxmlformats.org/officeDocument/2006/math">
                    <m:r>
                      <a:rPr lang="de-DE" sz="800" b="0" i="0" smtClean="0">
                        <a:effectLst/>
                        <a:latin typeface="Cambria Math" panose="02040503050406030204" pitchFamily="18" charset="0"/>
                        <a:cs typeface="Calibri Light" panose="020F0302020204030204" pitchFamily="34" charset="0"/>
                      </a:rPr>
                      <m:t> </m:t>
                    </m:r>
                    <m:sSub>
                      <m:sSubPr>
                        <m:ctrlPr>
                          <a:rPr lang="de-AT" sz="800" i="1" smtClean="0">
                            <a:effectLst/>
                            <a:latin typeface="Cambria Math" panose="02040503050406030204" pitchFamily="18" charset="0"/>
                            <a:cs typeface="Calibri Light" panose="020F0302020204030204" pitchFamily="34" charset="0"/>
                          </a:rPr>
                        </m:ctrlPr>
                      </m:sSubPr>
                      <m:e>
                        <m:r>
                          <a:rPr lang="de-AT" sz="800" i="1">
                            <a:effectLst/>
                            <a:latin typeface="Cambria Math" panose="02040503050406030204" pitchFamily="18" charset="0"/>
                            <a:ea typeface="Calibri" panose="020F0502020204030204" pitchFamily="34" charset="0"/>
                            <a:cs typeface="Calibri Light" panose="020F0302020204030204" pitchFamily="34" charset="0"/>
                          </a:rPr>
                          <m:t>∆</m:t>
                        </m:r>
                        <m:r>
                          <a:rPr lang="de-AT" sz="800" b="0" i="1" smtClean="0">
                            <a:effectLst/>
                            <a:latin typeface="Cambria Math" panose="02040503050406030204" pitchFamily="18" charset="0"/>
                            <a:ea typeface="Calibri" panose="020F0502020204030204" pitchFamily="34" charset="0"/>
                            <a:cs typeface="Calibri Light" panose="020F0302020204030204" pitchFamily="34" charset="0"/>
                          </a:rPr>
                          <m:t>𝐺𝐷𝑃</m:t>
                        </m:r>
                      </m:e>
                      <m:sub>
                        <m:r>
                          <a:rPr lang="de-AT" sz="800" i="1">
                            <a:effectLst/>
                            <a:latin typeface="Cambria Math" panose="02040503050406030204" pitchFamily="18" charset="0"/>
                            <a:ea typeface="Calibri" panose="020F0502020204030204" pitchFamily="34" charset="0"/>
                            <a:cs typeface="Calibri Light" panose="020F0302020204030204" pitchFamily="34" charset="0"/>
                          </a:rPr>
                          <m:t>𝑡</m:t>
                        </m:r>
                      </m:sub>
                    </m:sSub>
                    <m:r>
                      <a:rPr lang="de-AT" sz="800" i="1">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de-AT" sz="800" i="1">
                            <a:effectLst/>
                            <a:latin typeface="Cambria Math" panose="02040503050406030204" pitchFamily="18" charset="0"/>
                            <a:cs typeface="Calibri Light" panose="020F0302020204030204" pitchFamily="34" charset="0"/>
                          </a:rPr>
                        </m:ctrlPr>
                      </m:sSubPr>
                      <m:e>
                        <m:r>
                          <a:rPr lang="de-AT" sz="800" i="1">
                            <a:effectLst/>
                            <a:latin typeface="Cambria Math" panose="02040503050406030204" pitchFamily="18" charset="0"/>
                            <a:ea typeface="Calibri" panose="020F0502020204030204" pitchFamily="34" charset="0"/>
                            <a:cs typeface="Calibri Light" panose="020F0302020204030204" pitchFamily="34" charset="0"/>
                          </a:rPr>
                          <m:t>∆</m:t>
                        </m:r>
                        <m:r>
                          <a:rPr lang="de-AT" sz="800" i="1">
                            <a:effectLst/>
                            <a:latin typeface="Cambria Math" panose="02040503050406030204" pitchFamily="18" charset="0"/>
                            <a:ea typeface="Calibri" panose="020F0502020204030204" pitchFamily="34" charset="0"/>
                            <a:cs typeface="Calibri Light" panose="020F0302020204030204" pitchFamily="34" charset="0"/>
                          </a:rPr>
                          <m:t>𝐼</m:t>
                        </m:r>
                      </m:e>
                      <m:sub>
                        <m:r>
                          <a:rPr lang="de-AT" sz="800" i="1">
                            <a:effectLst/>
                            <a:latin typeface="Cambria Math" panose="02040503050406030204" pitchFamily="18" charset="0"/>
                            <a:ea typeface="Calibri" panose="020F0502020204030204" pitchFamily="34" charset="0"/>
                            <a:cs typeface="Calibri Light" panose="020F0302020204030204" pitchFamily="34" charset="0"/>
                          </a:rPr>
                          <m:t>𝑡</m:t>
                        </m:r>
                      </m:sub>
                    </m:sSub>
                    <m:r>
                      <a:rPr lang="de-AT" sz="800" i="1">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de-AT" sz="800" i="1">
                            <a:effectLst/>
                            <a:latin typeface="Cambria Math" panose="02040503050406030204" pitchFamily="18" charset="0"/>
                            <a:cs typeface="Calibri Light" panose="020F0302020204030204" pitchFamily="34" charset="0"/>
                          </a:rPr>
                        </m:ctrlPr>
                      </m:sSubPr>
                      <m:e>
                        <m:r>
                          <a:rPr lang="de-AT" sz="800" i="1">
                            <a:effectLst/>
                            <a:latin typeface="Cambria Math" panose="02040503050406030204" pitchFamily="18" charset="0"/>
                            <a:ea typeface="Calibri" panose="020F0502020204030204" pitchFamily="34" charset="0"/>
                            <a:cs typeface="Calibri Light" panose="020F0302020204030204" pitchFamily="34" charset="0"/>
                          </a:rPr>
                          <m:t>∆</m:t>
                        </m:r>
                        <m:r>
                          <a:rPr lang="de-AT" sz="800" b="0" i="1" smtClean="0">
                            <a:effectLst/>
                            <a:latin typeface="Cambria Math" panose="02040503050406030204" pitchFamily="18" charset="0"/>
                            <a:ea typeface="Calibri" panose="020F0502020204030204" pitchFamily="34" charset="0"/>
                            <a:cs typeface="Calibri Light" panose="020F0302020204030204" pitchFamily="34" charset="0"/>
                          </a:rPr>
                          <m:t>𝐶</m:t>
                        </m:r>
                      </m:e>
                      <m:sub>
                        <m:r>
                          <a:rPr lang="de-AT" sz="800" i="1">
                            <a:effectLst/>
                            <a:latin typeface="Cambria Math" panose="02040503050406030204" pitchFamily="18" charset="0"/>
                            <a:ea typeface="Calibri" panose="020F0502020204030204" pitchFamily="34" charset="0"/>
                            <a:cs typeface="Calibri Light" panose="020F0302020204030204" pitchFamily="34" charset="0"/>
                          </a:rPr>
                          <m:t>𝑡</m:t>
                        </m:r>
                      </m:sub>
                    </m:sSub>
                    <m:r>
                      <a:rPr lang="de-AT" sz="800" i="1">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de-AT" sz="800" i="1">
                            <a:effectLst/>
                            <a:latin typeface="Cambria Math" panose="02040503050406030204" pitchFamily="18" charset="0"/>
                            <a:cs typeface="Calibri Light" panose="020F0302020204030204" pitchFamily="34" charset="0"/>
                          </a:rPr>
                        </m:ctrlPr>
                      </m:sSubPr>
                      <m:e>
                        <m:r>
                          <a:rPr lang="de-AT" sz="800" i="1">
                            <a:effectLst/>
                            <a:latin typeface="Cambria Math" panose="02040503050406030204" pitchFamily="18" charset="0"/>
                            <a:ea typeface="Calibri" panose="020F0502020204030204" pitchFamily="34" charset="0"/>
                            <a:cs typeface="Calibri Light" panose="020F0302020204030204" pitchFamily="34" charset="0"/>
                          </a:rPr>
                          <m:t>∆</m:t>
                        </m:r>
                        <m:r>
                          <a:rPr lang="de-AT" sz="800" i="1">
                            <a:effectLst/>
                            <a:latin typeface="Cambria Math" panose="02040503050406030204" pitchFamily="18" charset="0"/>
                            <a:ea typeface="Calibri" panose="020F0502020204030204" pitchFamily="34" charset="0"/>
                            <a:cs typeface="Calibri Light" panose="020F0302020204030204" pitchFamily="34" charset="0"/>
                          </a:rPr>
                          <m:t>𝐺</m:t>
                        </m:r>
                      </m:e>
                      <m:sub>
                        <m:r>
                          <a:rPr lang="de-AT" sz="800" i="1">
                            <a:effectLst/>
                            <a:latin typeface="Cambria Math" panose="02040503050406030204" pitchFamily="18" charset="0"/>
                            <a:ea typeface="Calibri" panose="020F0502020204030204" pitchFamily="34" charset="0"/>
                            <a:cs typeface="Calibri Light" panose="020F0302020204030204" pitchFamily="34" charset="0"/>
                          </a:rPr>
                          <m:t>𝑡</m:t>
                        </m:r>
                      </m:sub>
                    </m:sSub>
                    <m:r>
                      <a:rPr lang="de-AT" sz="800" i="1">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de-AT" sz="800" i="1">
                            <a:effectLst/>
                            <a:latin typeface="Cambria Math" panose="02040503050406030204" pitchFamily="18" charset="0"/>
                            <a:cs typeface="Calibri Light" panose="020F0302020204030204" pitchFamily="34" charset="0"/>
                          </a:rPr>
                        </m:ctrlPr>
                      </m:sSubPr>
                      <m:e>
                        <m:r>
                          <a:rPr lang="de-AT" sz="800" i="1">
                            <a:effectLst/>
                            <a:latin typeface="Cambria Math" panose="02040503050406030204" pitchFamily="18" charset="0"/>
                            <a:ea typeface="Calibri" panose="020F0502020204030204" pitchFamily="34" charset="0"/>
                            <a:cs typeface="Calibri Light" panose="020F0302020204030204" pitchFamily="34" charset="0"/>
                          </a:rPr>
                          <m:t>∆</m:t>
                        </m:r>
                        <m:r>
                          <a:rPr lang="de-AT" sz="800" i="1">
                            <a:effectLst/>
                            <a:latin typeface="Cambria Math" panose="02040503050406030204" pitchFamily="18" charset="0"/>
                            <a:ea typeface="Calibri" panose="020F0502020204030204" pitchFamily="34" charset="0"/>
                            <a:cs typeface="Calibri Light" panose="020F0302020204030204" pitchFamily="34" charset="0"/>
                          </a:rPr>
                          <m:t>𝑁𝑋</m:t>
                        </m:r>
                      </m:e>
                      <m:sub>
                        <m:r>
                          <a:rPr lang="de-AT" sz="800" i="1">
                            <a:effectLst/>
                            <a:latin typeface="Cambria Math" panose="02040503050406030204" pitchFamily="18" charset="0"/>
                            <a:ea typeface="Calibri" panose="020F0502020204030204" pitchFamily="34" charset="0"/>
                            <a:cs typeface="Calibri Light" panose="020F0302020204030204" pitchFamily="34" charset="0"/>
                          </a:rPr>
                          <m:t>𝑡</m:t>
                        </m:r>
                      </m:sub>
                    </m:sSub>
                  </m:oMath>
                </a14:m>
                <a:endParaRPr lang="de-DE" sz="800" dirty="0"/>
              </a:p>
            </p:txBody>
          </p:sp>
        </mc:Choice>
        <mc:Fallback xmlns="">
          <p:sp>
            <p:nvSpPr>
              <p:cNvPr id="7" name="Textfeld 6">
                <a:extLst>
                  <a:ext uri="{FF2B5EF4-FFF2-40B4-BE49-F238E27FC236}">
                    <a16:creationId xmlns:a16="http://schemas.microsoft.com/office/drawing/2014/main" id="{A4CAFFFC-C224-0A98-D217-EB1D10031744}"/>
                  </a:ext>
                </a:extLst>
              </p:cNvPr>
              <p:cNvSpPr txBox="1">
                <a:spLocks noRot="1" noChangeAspect="1" noMove="1" noResize="1" noEditPoints="1" noAdjustHandles="1" noChangeArrowheads="1" noChangeShapeType="1" noTextEdit="1"/>
              </p:cNvSpPr>
              <p:nvPr/>
            </p:nvSpPr>
            <p:spPr>
              <a:xfrm>
                <a:off x="2007973" y="4840205"/>
                <a:ext cx="6772989" cy="338554"/>
              </a:xfrm>
              <a:prstGeom prst="rect">
                <a:avLst/>
              </a:prstGeom>
              <a:blipFill>
                <a:blip r:embed="rId2"/>
                <a:stretch>
                  <a:fillRect/>
                </a:stretch>
              </a:blipFill>
            </p:spPr>
            <p:txBody>
              <a:bodyPr/>
              <a:lstStyle/>
              <a:p>
                <a:r>
                  <a:rPr lang="de-DE">
                    <a:noFill/>
                  </a:rPr>
                  <a:t> </a:t>
                </a:r>
              </a:p>
            </p:txBody>
          </p:sp>
        </mc:Fallback>
      </mc:AlternateContent>
      <p:pic>
        <p:nvPicPr>
          <p:cNvPr id="10" name="Grafik 9">
            <a:extLst>
              <a:ext uri="{FF2B5EF4-FFF2-40B4-BE49-F238E27FC236}">
                <a16:creationId xmlns:a16="http://schemas.microsoft.com/office/drawing/2014/main" id="{4E45F555-B0AE-9CD3-53DD-F7F61E6052FE}"/>
              </a:ext>
            </a:extLst>
          </p:cNvPr>
          <p:cNvPicPr>
            <a:picLocks noChangeAspect="1"/>
          </p:cNvPicPr>
          <p:nvPr/>
        </p:nvPicPr>
        <p:blipFill rotWithShape="1">
          <a:blip r:embed="rId3"/>
          <a:srcRect l="4956"/>
          <a:stretch/>
        </p:blipFill>
        <p:spPr>
          <a:xfrm>
            <a:off x="4899454" y="1088432"/>
            <a:ext cx="3888964" cy="1976512"/>
          </a:xfrm>
          <a:prstGeom prst="rect">
            <a:avLst/>
          </a:prstGeom>
        </p:spPr>
      </p:pic>
      <p:pic>
        <p:nvPicPr>
          <p:cNvPr id="11" name="Picture 2100395192" descr="Visualisierung von Detailanalysen zur volkswirtschaftlichen Analyse. Im linken Säulendiagramm wird die Änderung des BIPs im Vergleich zu den aufgewandeten CAPEX dargestellt. Für alle Szenarien liegt dieser Wert zwischen 3.5 und 4.2 € BIP-Zunahme pro € CAPEX. In der rechten Grafik wird einem gruppierten Säulendiagramm für alle Szenarien und jedes Jahr zwischen 2025 und 2040 der Nettoexport in Milliarden € dargestellt. Negative Werte entsprechen einem Nettoimport und sind ab 2028 in mindestens 2 und ab 2020 in allen Szenarien notwendig. Der höchste Betrag tritt im Szenario Erneuerbare Gase (bis zu 4 Milliarden €/a) auf.&#10;Weitere Beschreibungen sind im Text enthalten.">
            <a:extLst>
              <a:ext uri="{FF2B5EF4-FFF2-40B4-BE49-F238E27FC236}">
                <a16:creationId xmlns:a16="http://schemas.microsoft.com/office/drawing/2014/main" id="{65CC5411-2AC9-A669-7D4D-472F769079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501" r="63631"/>
          <a:stretch/>
        </p:blipFill>
        <p:spPr>
          <a:xfrm>
            <a:off x="6607775" y="3110167"/>
            <a:ext cx="1637272" cy="1684815"/>
          </a:xfrm>
          <a:prstGeom prst="rect">
            <a:avLst/>
          </a:prstGeom>
        </p:spPr>
      </p:pic>
      <p:sp>
        <p:nvSpPr>
          <p:cNvPr id="13" name="Textfeld 12">
            <a:extLst>
              <a:ext uri="{FF2B5EF4-FFF2-40B4-BE49-F238E27FC236}">
                <a16:creationId xmlns:a16="http://schemas.microsoft.com/office/drawing/2014/main" id="{A686BE77-262C-D4FC-38F2-F40D091DBA55}"/>
              </a:ext>
            </a:extLst>
          </p:cNvPr>
          <p:cNvSpPr txBox="1"/>
          <p:nvPr/>
        </p:nvSpPr>
        <p:spPr>
          <a:xfrm>
            <a:off x="5010664" y="3071668"/>
            <a:ext cx="4572000" cy="461665"/>
          </a:xfrm>
          <a:prstGeom prst="rect">
            <a:avLst/>
          </a:prstGeom>
          <a:noFill/>
        </p:spPr>
        <p:txBody>
          <a:bodyPr wrap="square">
            <a:spAutoFit/>
          </a:bodyPr>
          <a:lstStyle/>
          <a:p>
            <a:r>
              <a:rPr lang="de-AT" sz="1200" b="1" dirty="0"/>
              <a:t>BIP Auswirkung je</a:t>
            </a:r>
            <a:br>
              <a:rPr lang="de-AT" sz="1200" b="1" dirty="0"/>
            </a:br>
            <a:r>
              <a:rPr lang="de-AT" sz="1200" b="1" dirty="0"/>
              <a:t>investiertem Euro</a:t>
            </a:r>
            <a:endParaRPr lang="de-DE" sz="1200" dirty="0"/>
          </a:p>
        </p:txBody>
      </p:sp>
      <p:sp>
        <p:nvSpPr>
          <p:cNvPr id="14" name="Textfeld 13">
            <a:extLst>
              <a:ext uri="{FF2B5EF4-FFF2-40B4-BE49-F238E27FC236}">
                <a16:creationId xmlns:a16="http://schemas.microsoft.com/office/drawing/2014/main" id="{96BA7C16-C37C-A6AD-FF4E-1C95A4346231}"/>
              </a:ext>
            </a:extLst>
          </p:cNvPr>
          <p:cNvSpPr txBox="1"/>
          <p:nvPr/>
        </p:nvSpPr>
        <p:spPr>
          <a:xfrm>
            <a:off x="4899454" y="1049436"/>
            <a:ext cx="3416643" cy="276999"/>
          </a:xfrm>
          <a:prstGeom prst="rect">
            <a:avLst/>
          </a:prstGeom>
          <a:solidFill>
            <a:schemeClr val="bg1"/>
          </a:solidFill>
        </p:spPr>
        <p:txBody>
          <a:bodyPr wrap="square">
            <a:spAutoFit/>
          </a:bodyPr>
          <a:lstStyle/>
          <a:p>
            <a:r>
              <a:rPr lang="de-AT" sz="1200" b="1" dirty="0"/>
              <a:t>BIP Auswirkung im Szenario-Vergleich, Mrd. €</a:t>
            </a:r>
            <a:endParaRPr lang="de-DE" sz="1200" dirty="0"/>
          </a:p>
        </p:txBody>
      </p:sp>
    </p:spTree>
    <p:extLst>
      <p:ext uri="{BB962C8B-B14F-4D97-AF65-F5344CB8AC3E}">
        <p14:creationId xmlns:p14="http://schemas.microsoft.com/office/powerpoint/2010/main" val="224887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71463" y="1203324"/>
            <a:ext cx="8509000" cy="3652693"/>
          </a:xfrm>
        </p:spPr>
        <p:txBody>
          <a:bodyPr/>
          <a:lstStyle/>
          <a:p>
            <a:r>
              <a:rPr lang="de-DE" sz="1600" dirty="0"/>
              <a:t>Handlungsempfehlungen gehen über die klassische F&amp;E-Politik hinaus</a:t>
            </a:r>
          </a:p>
          <a:p>
            <a:r>
              <a:rPr lang="de-DE" sz="1600" dirty="0"/>
              <a:t>Verstärke Abstimmung unterschiedlicher Politikfelder und insbesondere der FTI-, Industrie-, Regional- und Energiepolitik ist gefordert</a:t>
            </a:r>
          </a:p>
          <a:p>
            <a:endParaRPr lang="de-AT" dirty="0"/>
          </a:p>
        </p:txBody>
      </p:sp>
      <p:sp>
        <p:nvSpPr>
          <p:cNvPr id="3" name="Titel 2"/>
          <p:cNvSpPr>
            <a:spLocks noGrp="1"/>
          </p:cNvSpPr>
          <p:nvPr>
            <p:ph type="title"/>
          </p:nvPr>
        </p:nvSpPr>
        <p:spPr/>
        <p:txBody>
          <a:bodyPr/>
          <a:lstStyle/>
          <a:p>
            <a:r>
              <a:rPr lang="de-AT"/>
              <a:t>Handlungsempfehlungen: Überblick</a:t>
            </a:r>
          </a:p>
        </p:txBody>
      </p:sp>
      <p:graphicFrame>
        <p:nvGraphicFramePr>
          <p:cNvPr id="4" name="Diagramm 3">
            <a:extLst>
              <a:ext uri="{FF2B5EF4-FFF2-40B4-BE49-F238E27FC236}">
                <a16:creationId xmlns:a16="http://schemas.microsoft.com/office/drawing/2014/main" id="{390C117A-59EE-D938-9D6C-CA6E136DE62E}"/>
              </a:ext>
            </a:extLst>
          </p:cNvPr>
          <p:cNvGraphicFramePr/>
          <p:nvPr>
            <p:extLst>
              <p:ext uri="{D42A27DB-BD31-4B8C-83A1-F6EECF244321}">
                <p14:modId xmlns:p14="http://schemas.microsoft.com/office/powerpoint/2010/main" val="3087750540"/>
              </p:ext>
            </p:extLst>
          </p:nvPr>
        </p:nvGraphicFramePr>
        <p:xfrm>
          <a:off x="373928" y="2494539"/>
          <a:ext cx="8396143" cy="2442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0103BAC0-E2F9-5AB7-59FC-149127314042}"/>
              </a:ext>
            </a:extLst>
          </p:cNvPr>
          <p:cNvSpPr txBox="1"/>
          <p:nvPr/>
        </p:nvSpPr>
        <p:spPr>
          <a:xfrm>
            <a:off x="3247881" y="2171640"/>
            <a:ext cx="2556164" cy="400110"/>
          </a:xfrm>
          <a:prstGeom prst="rect">
            <a:avLst/>
          </a:prstGeom>
          <a:ln>
            <a:solidFill>
              <a:schemeClr val="accent3"/>
            </a:solidFill>
          </a:ln>
        </p:spPr>
        <p:txBody>
          <a:bodyPr wrap="square" lIns="72000" rIns="72000" rtlCol="0">
            <a:spAutoFit/>
          </a:bodyPr>
          <a:lstStyle/>
          <a:p>
            <a:pPr algn="ctr">
              <a:spcAft>
                <a:spcPts val="600"/>
              </a:spcAft>
            </a:pPr>
            <a:r>
              <a:rPr lang="de-DE" sz="2000" b="1" dirty="0">
                <a:solidFill>
                  <a:schemeClr val="accent3"/>
                </a:solidFill>
              </a:rPr>
              <a:t>Neun Handlungsfelder</a:t>
            </a:r>
          </a:p>
        </p:txBody>
      </p:sp>
    </p:spTree>
    <p:extLst>
      <p:ext uri="{BB962C8B-B14F-4D97-AF65-F5344CB8AC3E}">
        <p14:creationId xmlns:p14="http://schemas.microsoft.com/office/powerpoint/2010/main" val="193015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pPr>
              <a:lnSpc>
                <a:spcPct val="130000"/>
              </a:lnSpc>
            </a:pPr>
            <a:r>
              <a:rPr lang="de-DE" sz="1400" dirty="0">
                <a:effectLst/>
                <a:ea typeface="Times New Roman" panose="02020603050405020304" pitchFamily="18" charset="0"/>
                <a:cs typeface="Times New Roman" panose="02020603050405020304" pitchFamily="18" charset="0"/>
              </a:rPr>
              <a:t>Allgemeine Schwerpunkte für F&amp;E- und Demonstrationsvorhaben (TRL 6-7) sind:</a:t>
            </a:r>
          </a:p>
          <a:p>
            <a:pPr marL="742950" lvl="2" indent="-342900">
              <a:lnSpc>
                <a:spcPct val="130000"/>
              </a:lnSpc>
              <a:buClr>
                <a:schemeClr val="accent3"/>
              </a:buClr>
              <a:buFont typeface="Symbol" panose="05050102010706020507" pitchFamily="18" charset="2"/>
              <a:buChar char="-"/>
            </a:pPr>
            <a:r>
              <a:rPr lang="de-DE" sz="1100" dirty="0">
                <a:latin typeface="+mj-lt"/>
                <a:cs typeface="Times New Roman" panose="02020603050405020304" pitchFamily="18" charset="0"/>
              </a:rPr>
              <a:t>Entwicklung und Integration vollständig neuer Produktionsprozesse zur Dekarbonisierung (Bsp. Direktreduktion)</a:t>
            </a:r>
          </a:p>
          <a:p>
            <a:pPr marL="742950" lvl="2" indent="-342900">
              <a:lnSpc>
                <a:spcPct val="130000"/>
              </a:lnSpc>
              <a:buClr>
                <a:schemeClr val="accent3"/>
              </a:buClr>
              <a:buFont typeface="Symbol" panose="05050102010706020507" pitchFamily="18" charset="2"/>
              <a:buChar char="-"/>
            </a:pPr>
            <a:r>
              <a:rPr lang="de-DE" sz="1100" dirty="0">
                <a:latin typeface="+mj-lt"/>
                <a:cs typeface="Times New Roman" panose="02020603050405020304" pitchFamily="18" charset="0"/>
              </a:rPr>
              <a:t>Vorhaben zur Erhöhung der Effektivität neuer Technologien in der Elektrifizierung von Prozessen </a:t>
            </a:r>
          </a:p>
          <a:p>
            <a:pPr marL="742950" lvl="2" indent="-342900">
              <a:lnSpc>
                <a:spcPct val="130000"/>
              </a:lnSpc>
              <a:buClr>
                <a:schemeClr val="accent3"/>
              </a:buClr>
              <a:buFont typeface="Symbol" panose="05050102010706020507" pitchFamily="18" charset="2"/>
              <a:buChar char="-"/>
            </a:pPr>
            <a:r>
              <a:rPr lang="de-DE" sz="1100" dirty="0">
                <a:latin typeface="+mj-lt"/>
                <a:cs typeface="Times New Roman" panose="02020603050405020304" pitchFamily="18" charset="0"/>
              </a:rPr>
              <a:t>Spezifischer Technologien für die Integration von Wärmepumpen (inkl. Pilot- und Demoanlagen für große Leistungen)</a:t>
            </a:r>
          </a:p>
          <a:p>
            <a:pPr marL="742950" lvl="2" indent="-342900">
              <a:lnSpc>
                <a:spcPct val="130000"/>
              </a:lnSpc>
              <a:buClr>
                <a:schemeClr val="accent3"/>
              </a:buClr>
              <a:buFont typeface="Symbol" panose="05050102010706020507" pitchFamily="18" charset="2"/>
              <a:buChar char="-"/>
            </a:pPr>
            <a:r>
              <a:rPr lang="de-DE" sz="1100" dirty="0">
                <a:latin typeface="+mj-lt"/>
                <a:cs typeface="Times New Roman" panose="02020603050405020304" pitchFamily="18" charset="0"/>
              </a:rPr>
              <a:t>Digitale Technologien (z.B. Predictive Maintenance, AR Video Support Smart Control, Datentransparenz und Datensicherheit)</a:t>
            </a:r>
          </a:p>
          <a:p>
            <a:pPr marL="742950" lvl="2" indent="-342900">
              <a:lnSpc>
                <a:spcPct val="130000"/>
              </a:lnSpc>
              <a:buClr>
                <a:schemeClr val="accent3"/>
              </a:buClr>
              <a:buFont typeface="Symbol" panose="05050102010706020507" pitchFamily="18" charset="2"/>
              <a:buChar char="-"/>
            </a:pPr>
            <a:r>
              <a:rPr lang="de-DE" sz="1100" dirty="0">
                <a:latin typeface="+mj-lt"/>
                <a:cs typeface="Times New Roman" panose="02020603050405020304" pitchFamily="18" charset="0"/>
              </a:rPr>
              <a:t>Entwicklung von Systemen, die die Trennung und Verwertung von Abfällen und Rohstoffen ermöglichen</a:t>
            </a:r>
          </a:p>
          <a:p>
            <a:pPr>
              <a:lnSpc>
                <a:spcPct val="130000"/>
              </a:lnSpc>
            </a:pPr>
            <a:r>
              <a:rPr lang="de-DE" sz="1400" dirty="0">
                <a:cs typeface="Times New Roman" panose="02020603050405020304" pitchFamily="18" charset="0"/>
              </a:rPr>
              <a:t>Angewandte F&amp;E für die Integration von Einzellösungen im jeweiligen Betrieb</a:t>
            </a:r>
          </a:p>
          <a:p>
            <a:pPr>
              <a:lnSpc>
                <a:spcPct val="130000"/>
              </a:lnSpc>
            </a:pPr>
            <a:r>
              <a:rPr lang="de-DE" sz="1400" dirty="0">
                <a:cs typeface="Times New Roman" panose="02020603050405020304" pitchFamily="18" charset="0"/>
              </a:rPr>
              <a:t>Begleitende Förderung von organisatorischen und sozialen Innovationen, inkl. Geschäftsmodelle</a:t>
            </a:r>
          </a:p>
          <a:p>
            <a:pPr>
              <a:lnSpc>
                <a:spcPct val="130000"/>
              </a:lnSpc>
            </a:pPr>
            <a:r>
              <a:rPr lang="de-DE" sz="1400" dirty="0">
                <a:cs typeface="Times New Roman" panose="02020603050405020304" pitchFamily="18" charset="0"/>
              </a:rPr>
              <a:t>Abstimmung mit Programmen auf europäischer Ebene (inkl. P4P, Clean Steel und Made in Europe Partnerships)</a:t>
            </a:r>
          </a:p>
          <a:p>
            <a:endParaRPr lang="de-AT" sz="2000" dirty="0"/>
          </a:p>
          <a:p>
            <a:endParaRPr lang="de-AT" sz="2000" dirty="0"/>
          </a:p>
        </p:txBody>
      </p:sp>
      <p:sp>
        <p:nvSpPr>
          <p:cNvPr id="3" name="Titel 2"/>
          <p:cNvSpPr>
            <a:spLocks noGrp="1"/>
          </p:cNvSpPr>
          <p:nvPr>
            <p:ph type="title"/>
          </p:nvPr>
        </p:nvSpPr>
        <p:spPr/>
        <p:txBody>
          <a:bodyPr/>
          <a:lstStyle/>
          <a:p>
            <a:r>
              <a:rPr lang="de-AT"/>
              <a:t>Handlungsempfehlungen: Direkte F&amp;E-Förderung</a:t>
            </a:r>
          </a:p>
        </p:txBody>
      </p:sp>
    </p:spTree>
    <p:extLst>
      <p:ext uri="{BB962C8B-B14F-4D97-AF65-F5344CB8AC3E}">
        <p14:creationId xmlns:p14="http://schemas.microsoft.com/office/powerpoint/2010/main" val="267036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71463" y="1203324"/>
            <a:ext cx="8509000" cy="3604419"/>
          </a:xfrm>
        </p:spPr>
        <p:txBody>
          <a:bodyPr/>
          <a:lstStyle/>
          <a:p>
            <a:pPr>
              <a:lnSpc>
                <a:spcPct val="130000"/>
              </a:lnSpc>
            </a:pPr>
            <a:r>
              <a:rPr lang="de-DE" sz="1400" dirty="0">
                <a:cs typeface="Times New Roman" panose="02020603050405020304" pitchFamily="18" charset="0"/>
              </a:rPr>
              <a:t>An vielen Standorten sind hohe Investitionen notwendig, um standortsichernde Transformationsvorhaben zu realisieren</a:t>
            </a:r>
          </a:p>
          <a:p>
            <a:pPr>
              <a:lnSpc>
                <a:spcPct val="130000"/>
              </a:lnSpc>
            </a:pPr>
            <a:r>
              <a:rPr lang="de-DE" sz="1400" dirty="0">
                <a:cs typeface="Times New Roman" panose="02020603050405020304" pitchFamily="18" charset="0"/>
              </a:rPr>
              <a:t>Gleichzeitig existieren Unsicherheiten (Energie, Technologie, Markt, Wettbewerb)</a:t>
            </a:r>
          </a:p>
          <a:p>
            <a:pPr>
              <a:lnSpc>
                <a:spcPct val="130000"/>
              </a:lnSpc>
            </a:pPr>
            <a:r>
              <a:rPr lang="de-DE" sz="1400" dirty="0">
                <a:cs typeface="Times New Roman" panose="02020603050405020304" pitchFamily="18" charset="0"/>
              </a:rPr>
              <a:t>Investitionszuschüsse (CAPEX) für TRL 8-9, beispielsweise für FOAK Anlagen, sollten von Seiten der öffentlichen Hand zur Verfügung gestellt werden</a:t>
            </a:r>
          </a:p>
          <a:p>
            <a:pPr>
              <a:lnSpc>
                <a:spcPct val="130000"/>
              </a:lnSpc>
            </a:pPr>
            <a:r>
              <a:rPr lang="de-DE" sz="1400" dirty="0">
                <a:cs typeface="Times New Roman" panose="02020603050405020304" pitchFamily="18" charset="0"/>
              </a:rPr>
              <a:t>Nationale Investitionsförderungen reichen (alleine) nicht aus, um Großanlagen der Prozessindustrie mitzufinanzieren, eine akkordierte Vorgehensweise zur Einwerbung von EU-Mitteln ist notwendig: EU Innovation Fund, Recovery Plan (</a:t>
            </a:r>
            <a:r>
              <a:rPr lang="de-DE" sz="1400" dirty="0" err="1">
                <a:cs typeface="Times New Roman" panose="02020603050405020304" pitchFamily="18" charset="0"/>
              </a:rPr>
              <a:t>REPowerEU</a:t>
            </a:r>
            <a:r>
              <a:rPr lang="de-DE" sz="1400" dirty="0">
                <a:cs typeface="Times New Roman" panose="02020603050405020304" pitchFamily="18" charset="0"/>
              </a:rPr>
              <a:t>), EFRE, </a:t>
            </a:r>
            <a:r>
              <a:rPr lang="en-US" sz="1400" dirty="0">
                <a:cs typeface="Times New Roman" panose="02020603050405020304" pitchFamily="18" charset="0"/>
              </a:rPr>
              <a:t>Just Transition Fund (JTF), </a:t>
            </a:r>
            <a:r>
              <a:rPr lang="en-US" sz="1400" dirty="0" err="1">
                <a:cs typeface="Times New Roman" panose="02020603050405020304" pitchFamily="18" charset="0"/>
              </a:rPr>
              <a:t>InvestEU</a:t>
            </a:r>
            <a:r>
              <a:rPr lang="en-US" sz="1400" dirty="0">
                <a:cs typeface="Times New Roman" panose="02020603050405020304" pitchFamily="18" charset="0"/>
              </a:rPr>
              <a:t> Fund</a:t>
            </a:r>
          </a:p>
          <a:p>
            <a:pPr>
              <a:lnSpc>
                <a:spcPct val="130000"/>
              </a:lnSpc>
            </a:pPr>
            <a:r>
              <a:rPr lang="de-DE" sz="1400" dirty="0">
                <a:cs typeface="Times New Roman" panose="02020603050405020304" pitchFamily="18" charset="0"/>
              </a:rPr>
              <a:t>In ausgewählten Bereichen sind Zuschüsse auf die Betriebskosten notwendig, insbesondere in der Grundstoffindustrie</a:t>
            </a:r>
            <a:endParaRPr lang="de-AT" sz="2400" dirty="0">
              <a:highlight>
                <a:srgbClr val="FF33CC"/>
              </a:highlight>
            </a:endParaRPr>
          </a:p>
        </p:txBody>
      </p:sp>
      <p:sp>
        <p:nvSpPr>
          <p:cNvPr id="3" name="Titel 2"/>
          <p:cNvSpPr>
            <a:spLocks noGrp="1"/>
          </p:cNvSpPr>
          <p:nvPr>
            <p:ph type="title"/>
          </p:nvPr>
        </p:nvSpPr>
        <p:spPr/>
        <p:txBody>
          <a:bodyPr/>
          <a:lstStyle/>
          <a:p>
            <a:r>
              <a:rPr lang="de-AT"/>
              <a:t>Handlungsempfehlungen: Investitionsförderung</a:t>
            </a:r>
          </a:p>
        </p:txBody>
      </p:sp>
    </p:spTree>
    <p:extLst>
      <p:ext uri="{BB962C8B-B14F-4D97-AF65-F5344CB8AC3E}">
        <p14:creationId xmlns:p14="http://schemas.microsoft.com/office/powerpoint/2010/main" val="126729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71463" y="1203324"/>
            <a:ext cx="8509000" cy="3604419"/>
          </a:xfrm>
        </p:spPr>
        <p:txBody>
          <a:bodyPr/>
          <a:lstStyle/>
          <a:p>
            <a:pPr>
              <a:lnSpc>
                <a:spcPct val="130000"/>
              </a:lnSpc>
            </a:pPr>
            <a:r>
              <a:rPr lang="de-DE" sz="1400" dirty="0">
                <a:cs typeface="Times New Roman" panose="02020603050405020304" pitchFamily="18" charset="0"/>
              </a:rPr>
              <a:t>Die Bereitstellung von erneuerbarer Energie ist massiv zu sichern und Erzeugung, Transport und Import sind auf- und auszubauen</a:t>
            </a:r>
          </a:p>
          <a:p>
            <a:pPr>
              <a:lnSpc>
                <a:spcPct val="130000"/>
              </a:lnSpc>
            </a:pPr>
            <a:r>
              <a:rPr lang="de-DE" sz="1400" dirty="0">
                <a:cs typeface="Times New Roman" panose="02020603050405020304" pitchFamily="18" charset="0"/>
              </a:rPr>
              <a:t>Ausbau der Verfügbarkeit von Wasserstoff (Produktion am Standort, Leitungen, externe Produktion), wobei hier auch Elektrolyseanlagen für die Produktion an spezifischen Standorten notwendig sind</a:t>
            </a:r>
          </a:p>
          <a:p>
            <a:pPr>
              <a:lnSpc>
                <a:spcPct val="130000"/>
              </a:lnSpc>
            </a:pPr>
            <a:r>
              <a:rPr lang="de-DE" sz="1400" dirty="0">
                <a:cs typeface="Times New Roman" panose="02020603050405020304" pitchFamily="18" charset="0"/>
              </a:rPr>
              <a:t>Speicherinfrastruktur (Wärme, Strom, etc.) und (Ab)wärme(/Kälte)-Infrastruktur </a:t>
            </a:r>
          </a:p>
          <a:p>
            <a:pPr>
              <a:lnSpc>
                <a:spcPct val="130000"/>
              </a:lnSpc>
            </a:pPr>
            <a:r>
              <a:rPr lang="de-DE" sz="1400" dirty="0">
                <a:cs typeface="Times New Roman" panose="02020603050405020304" pitchFamily="18" charset="0"/>
              </a:rPr>
              <a:t>Integrierte Energieraumplanung</a:t>
            </a:r>
          </a:p>
          <a:p>
            <a:pPr>
              <a:lnSpc>
                <a:spcPct val="130000"/>
              </a:lnSpc>
            </a:pPr>
            <a:r>
              <a:rPr lang="de-DE" sz="1400" dirty="0">
                <a:cs typeface="Times New Roman" panose="02020603050405020304" pitchFamily="18" charset="0"/>
              </a:rPr>
              <a:t>Aber auch Infrastrukturen für den Transport, die Lagerung und Nutzung von CO</a:t>
            </a:r>
            <a:r>
              <a:rPr lang="de-DE" sz="1400" baseline="-25000" dirty="0">
                <a:cs typeface="Times New Roman" panose="02020603050405020304" pitchFamily="18" charset="0"/>
              </a:rPr>
              <a:t>2</a:t>
            </a:r>
          </a:p>
          <a:p>
            <a:pPr>
              <a:lnSpc>
                <a:spcPct val="130000"/>
              </a:lnSpc>
            </a:pPr>
            <a:r>
              <a:rPr lang="de-DE" sz="1400" dirty="0">
                <a:cs typeface="Times New Roman" panose="02020603050405020304" pitchFamily="18" charset="0"/>
              </a:rPr>
              <a:t>Infrastruktur für die Kreislaufwirtschaft (Sammlung, Trennung etc.)</a:t>
            </a:r>
          </a:p>
          <a:p>
            <a:pPr>
              <a:lnSpc>
                <a:spcPct val="130000"/>
              </a:lnSpc>
            </a:pPr>
            <a:r>
              <a:rPr lang="de-DE" sz="1400" dirty="0">
                <a:cs typeface="Times New Roman" panose="02020603050405020304" pitchFamily="18" charset="0"/>
              </a:rPr>
              <a:t>Investitionsprogramme notwendig</a:t>
            </a:r>
          </a:p>
        </p:txBody>
      </p:sp>
      <p:sp>
        <p:nvSpPr>
          <p:cNvPr id="3" name="Titel 2"/>
          <p:cNvSpPr>
            <a:spLocks noGrp="1"/>
          </p:cNvSpPr>
          <p:nvPr>
            <p:ph type="title"/>
          </p:nvPr>
        </p:nvSpPr>
        <p:spPr>
          <a:xfrm>
            <a:off x="216391" y="206375"/>
            <a:ext cx="8841883" cy="756000"/>
          </a:xfrm>
        </p:spPr>
        <p:txBody>
          <a:bodyPr/>
          <a:lstStyle/>
          <a:p>
            <a:r>
              <a:rPr lang="de-AT"/>
              <a:t>Handlungsempfehlungen: (Energie)Infrastruktur und -Bereitstellung</a:t>
            </a:r>
          </a:p>
        </p:txBody>
      </p:sp>
    </p:spTree>
    <p:extLst>
      <p:ext uri="{BB962C8B-B14F-4D97-AF65-F5344CB8AC3E}">
        <p14:creationId xmlns:p14="http://schemas.microsoft.com/office/powerpoint/2010/main" val="207406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71463" y="1203324"/>
            <a:ext cx="8509000" cy="3604419"/>
          </a:xfrm>
        </p:spPr>
        <p:txBody>
          <a:bodyPr/>
          <a:lstStyle/>
          <a:p>
            <a:pPr lvl="0">
              <a:lnSpc>
                <a:spcPct val="130000"/>
              </a:lnSpc>
            </a:pPr>
            <a:r>
              <a:rPr lang="de-DE" sz="1400" dirty="0">
                <a:cs typeface="Times New Roman" panose="02020603050405020304" pitchFamily="18" charset="0"/>
              </a:rPr>
              <a:t>Die Vereinfachung und Beschleunigung von Genehmigungs- und Verwaltungsverfahren (auch transnationale Infrastrukturen)</a:t>
            </a:r>
          </a:p>
          <a:p>
            <a:pPr>
              <a:lnSpc>
                <a:spcPct val="130000"/>
              </a:lnSpc>
            </a:pPr>
            <a:r>
              <a:rPr lang="de-DE" sz="1400" dirty="0">
                <a:cs typeface="Times New Roman" panose="02020603050405020304" pitchFamily="18" charset="0"/>
              </a:rPr>
              <a:t>Gewerbeordnung und Anlagenrecht anpassen (Integration): z.B. Lagerung und Transport von Wasserstoff </a:t>
            </a:r>
          </a:p>
          <a:p>
            <a:pPr lvl="0">
              <a:lnSpc>
                <a:spcPct val="130000"/>
              </a:lnSpc>
            </a:pPr>
            <a:r>
              <a:rPr lang="de-DE" sz="1400" dirty="0">
                <a:cs typeface="Times New Roman" panose="02020603050405020304" pitchFamily="18" charset="0"/>
              </a:rPr>
              <a:t>Regulierung und Standardisierung: Klassifizierung von Anlagen und Technologien (Erneuerbare und Energieeffizienz), </a:t>
            </a:r>
            <a:r>
              <a:rPr lang="de-DE" sz="1400" dirty="0" err="1">
                <a:cs typeface="Times New Roman" panose="02020603050405020304" pitchFamily="18" charset="0"/>
              </a:rPr>
              <a:t>zB</a:t>
            </a:r>
            <a:r>
              <a:rPr lang="de-DE" sz="1400" dirty="0">
                <a:cs typeface="Times New Roman" panose="02020603050405020304" pitchFamily="18" charset="0"/>
              </a:rPr>
              <a:t> durch Kennzahlen (vgl. Euro-Normen) oder Produktkennzeichnung, Standards für erneuerbare Gase, etc.</a:t>
            </a:r>
          </a:p>
          <a:p>
            <a:pPr lvl="0">
              <a:lnSpc>
                <a:spcPct val="130000"/>
              </a:lnSpc>
            </a:pPr>
            <a:r>
              <a:rPr lang="de-DE" sz="1400" dirty="0">
                <a:cs typeface="Times New Roman" panose="02020603050405020304" pitchFamily="18" charset="0"/>
              </a:rPr>
              <a:t>Regulatorische Sonderzonen („Sandboxes“)</a:t>
            </a:r>
          </a:p>
          <a:p>
            <a:pPr lvl="0">
              <a:lnSpc>
                <a:spcPct val="130000"/>
              </a:lnSpc>
            </a:pPr>
            <a:r>
              <a:rPr lang="de-DE" sz="1400" dirty="0">
                <a:cs typeface="Times New Roman" panose="02020603050405020304" pitchFamily="18" charset="0"/>
              </a:rPr>
              <a:t>Unterstützung bei der Übergangsphase bis zu Einführung der </a:t>
            </a:r>
            <a:r>
              <a:rPr lang="en-US" sz="1400" dirty="0">
                <a:cs typeface="Times New Roman" panose="02020603050405020304" pitchFamily="18" charset="0"/>
              </a:rPr>
              <a:t>CBAM</a:t>
            </a:r>
            <a:r>
              <a:rPr lang="en-US" sz="1400" baseline="30000" dirty="0">
                <a:cs typeface="Times New Roman" panose="02020603050405020304" pitchFamily="18" charset="0"/>
              </a:rPr>
              <a:t>1</a:t>
            </a:r>
            <a:r>
              <a:rPr lang="en-US" sz="1400" dirty="0">
                <a:cs typeface="Times New Roman" panose="02020603050405020304" pitchFamily="18" charset="0"/>
              </a:rPr>
              <a:t> </a:t>
            </a:r>
            <a:endParaRPr lang="de-DE" sz="1400" dirty="0">
              <a:cs typeface="Times New Roman" panose="02020603050405020304" pitchFamily="18" charset="0"/>
            </a:endParaRPr>
          </a:p>
          <a:p>
            <a:pPr lvl="0">
              <a:lnSpc>
                <a:spcPct val="130000"/>
              </a:lnSpc>
            </a:pPr>
            <a:r>
              <a:rPr lang="de-DE" sz="1400" dirty="0">
                <a:cs typeface="Times New Roman" panose="02020603050405020304" pitchFamily="18" charset="0"/>
              </a:rPr>
              <a:t>Einbringung der österreichischen Interessen bei EU-regulativen Maßnahmen wie der Hydrogen Bank</a:t>
            </a:r>
          </a:p>
          <a:p>
            <a:pPr>
              <a:lnSpc>
                <a:spcPct val="130000"/>
              </a:lnSpc>
            </a:pPr>
            <a:r>
              <a:rPr lang="de-DE" sz="1400" dirty="0">
                <a:cs typeface="Times New Roman" panose="02020603050405020304" pitchFamily="18" charset="0"/>
              </a:rPr>
              <a:t>Innovationsfördernde öffentliche Beschaffung (IÖB), z.B. Bau</a:t>
            </a:r>
          </a:p>
        </p:txBody>
      </p:sp>
      <p:sp>
        <p:nvSpPr>
          <p:cNvPr id="3" name="Titel 2"/>
          <p:cNvSpPr>
            <a:spLocks noGrp="1"/>
          </p:cNvSpPr>
          <p:nvPr>
            <p:ph type="title"/>
          </p:nvPr>
        </p:nvSpPr>
        <p:spPr>
          <a:xfrm>
            <a:off x="216391" y="206375"/>
            <a:ext cx="8841883" cy="756000"/>
          </a:xfrm>
        </p:spPr>
        <p:txBody>
          <a:bodyPr/>
          <a:lstStyle/>
          <a:p>
            <a:r>
              <a:rPr lang="de-AT"/>
              <a:t>Handlungsempfehlungen: Gesetzliche Rahmenbedingungen </a:t>
            </a:r>
          </a:p>
        </p:txBody>
      </p:sp>
      <p:sp>
        <p:nvSpPr>
          <p:cNvPr id="5" name="Textfeld 4">
            <a:extLst>
              <a:ext uri="{FF2B5EF4-FFF2-40B4-BE49-F238E27FC236}">
                <a16:creationId xmlns:a16="http://schemas.microsoft.com/office/drawing/2014/main" id="{019104CF-E425-7700-8D71-1581D80AFAF6}"/>
              </a:ext>
            </a:extLst>
          </p:cNvPr>
          <p:cNvSpPr txBox="1"/>
          <p:nvPr/>
        </p:nvSpPr>
        <p:spPr>
          <a:xfrm>
            <a:off x="5284519" y="4833173"/>
            <a:ext cx="4572000" cy="246221"/>
          </a:xfrm>
          <a:prstGeom prst="rect">
            <a:avLst/>
          </a:prstGeom>
          <a:noFill/>
        </p:spPr>
        <p:txBody>
          <a:bodyPr wrap="square">
            <a:spAutoFit/>
          </a:bodyPr>
          <a:lstStyle/>
          <a:p>
            <a:r>
              <a:rPr lang="en-US" sz="1000" baseline="30000" dirty="0">
                <a:cs typeface="Times New Roman" panose="02020603050405020304" pitchFamily="18" charset="0"/>
              </a:rPr>
              <a:t>1</a:t>
            </a:r>
            <a:r>
              <a:rPr lang="en-US" sz="1000" dirty="0">
                <a:cs typeface="Times New Roman" panose="02020603050405020304" pitchFamily="18" charset="0"/>
              </a:rPr>
              <a:t>Carbon Border Adjustment Mechanism</a:t>
            </a:r>
            <a:endParaRPr lang="de-DE" sz="1000" dirty="0"/>
          </a:p>
        </p:txBody>
      </p:sp>
    </p:spTree>
    <p:extLst>
      <p:ext uri="{BB962C8B-B14F-4D97-AF65-F5344CB8AC3E}">
        <p14:creationId xmlns:p14="http://schemas.microsoft.com/office/powerpoint/2010/main" val="246174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382832" y="1144057"/>
            <a:ext cx="8509000" cy="3604419"/>
          </a:xfrm>
        </p:spPr>
        <p:txBody>
          <a:bodyPr/>
          <a:lstStyle/>
          <a:p>
            <a:pPr>
              <a:lnSpc>
                <a:spcPct val="130000"/>
              </a:lnSpc>
            </a:pPr>
            <a:r>
              <a:rPr lang="de-DE" sz="1200" dirty="0">
                <a:cs typeface="Times New Roman" panose="02020603050405020304" pitchFamily="18" charset="0"/>
              </a:rPr>
              <a:t>Aus- und Weiterbildung</a:t>
            </a:r>
          </a:p>
          <a:p>
            <a:pPr marL="742950" lvl="2" indent="-342900">
              <a:lnSpc>
                <a:spcPct val="130000"/>
              </a:lnSpc>
              <a:buClr>
                <a:schemeClr val="accent3"/>
              </a:buClr>
              <a:buFont typeface="Symbol" panose="05050102010706020507" pitchFamily="18" charset="2"/>
              <a:buChar char="-"/>
            </a:pPr>
            <a:r>
              <a:rPr lang="de-DE" sz="1200" dirty="0">
                <a:latin typeface="+mj-lt"/>
                <a:cs typeface="Times New Roman" panose="02020603050405020304" pitchFamily="18" charset="0"/>
              </a:rPr>
              <a:t>Adaption Lehrberufe und Lehrpläne</a:t>
            </a:r>
          </a:p>
          <a:p>
            <a:pPr marL="742950" lvl="2" indent="-342900">
              <a:lnSpc>
                <a:spcPct val="130000"/>
              </a:lnSpc>
              <a:buClr>
                <a:schemeClr val="accent3"/>
              </a:buClr>
              <a:buFont typeface="Symbol" panose="05050102010706020507" pitchFamily="18" charset="2"/>
              <a:buChar char="-"/>
            </a:pPr>
            <a:r>
              <a:rPr lang="de-DE" sz="1200" dirty="0">
                <a:latin typeface="+mj-lt"/>
                <a:cs typeface="Times New Roman" panose="02020603050405020304" pitchFamily="18" charset="0"/>
              </a:rPr>
              <a:t>Anreize für Frauen</a:t>
            </a:r>
          </a:p>
          <a:p>
            <a:pPr marL="742950" lvl="2" indent="-342900">
              <a:lnSpc>
                <a:spcPct val="130000"/>
              </a:lnSpc>
              <a:buClr>
                <a:schemeClr val="accent3"/>
              </a:buClr>
              <a:buFont typeface="Symbol" panose="05050102010706020507" pitchFamily="18" charset="2"/>
              <a:buChar char="-"/>
            </a:pPr>
            <a:r>
              <a:rPr lang="de-DE" sz="1200" dirty="0">
                <a:latin typeface="+mj-lt"/>
                <a:cs typeface="Times New Roman" panose="02020603050405020304" pitchFamily="18" charset="0"/>
              </a:rPr>
              <a:t>Entwicklung von Anforderungskatalogen in Bezug auf Tätigkeitsprofile der Zukunft („</a:t>
            </a:r>
            <a:r>
              <a:rPr lang="de-DE" sz="1200" dirty="0" err="1">
                <a:latin typeface="+mj-lt"/>
                <a:cs typeface="Times New Roman" panose="02020603050405020304" pitchFamily="18" charset="0"/>
              </a:rPr>
              <a:t>skill</a:t>
            </a:r>
            <a:r>
              <a:rPr lang="de-DE" sz="1200" dirty="0">
                <a:latin typeface="+mj-lt"/>
                <a:cs typeface="Times New Roman" panose="02020603050405020304" pitchFamily="18" charset="0"/>
              </a:rPr>
              <a:t> </a:t>
            </a:r>
            <a:r>
              <a:rPr lang="de-DE" sz="1200" dirty="0" err="1">
                <a:latin typeface="+mj-lt"/>
                <a:cs typeface="Times New Roman" panose="02020603050405020304" pitchFamily="18" charset="0"/>
              </a:rPr>
              <a:t>requirements</a:t>
            </a:r>
            <a:r>
              <a:rPr lang="de-DE" sz="1200">
                <a:latin typeface="+mj-lt"/>
                <a:cs typeface="Times New Roman" panose="02020603050405020304" pitchFamily="18" charset="0"/>
              </a:rPr>
              <a:t>“)</a:t>
            </a:r>
          </a:p>
          <a:p>
            <a:pPr marL="742950" lvl="2" indent="-342900">
              <a:lnSpc>
                <a:spcPct val="130000"/>
              </a:lnSpc>
              <a:buClr>
                <a:schemeClr val="accent3"/>
              </a:buClr>
              <a:buFont typeface="Symbol" panose="05050102010706020507" pitchFamily="18" charset="2"/>
              <a:buChar char="-"/>
            </a:pPr>
            <a:r>
              <a:rPr lang="de-DE" sz="1200" dirty="0">
                <a:latin typeface="+mj-lt"/>
                <a:cs typeface="Times New Roman" panose="02020603050405020304" pitchFamily="18" charset="0"/>
              </a:rPr>
              <a:t>Digitale Lern- und Lehrumgebung</a:t>
            </a:r>
          </a:p>
          <a:p>
            <a:pPr>
              <a:lnSpc>
                <a:spcPct val="130000"/>
              </a:lnSpc>
            </a:pPr>
            <a:r>
              <a:rPr lang="de-DE" sz="1200" dirty="0">
                <a:cs typeface="Times New Roman" panose="02020603050405020304" pitchFamily="18" charset="0"/>
              </a:rPr>
              <a:t>Betriebliche Maßnahmen und Begleitmaßnahmen </a:t>
            </a:r>
          </a:p>
          <a:p>
            <a:pPr marL="742950" lvl="2" indent="-342900">
              <a:lnSpc>
                <a:spcPct val="130000"/>
              </a:lnSpc>
              <a:buClr>
                <a:schemeClr val="accent3"/>
              </a:buClr>
              <a:buFont typeface="Symbol" panose="05050102010706020507" pitchFamily="18" charset="2"/>
              <a:buChar char="-"/>
            </a:pPr>
            <a:r>
              <a:rPr lang="de-DE" sz="1200" dirty="0">
                <a:latin typeface="+mj-lt"/>
                <a:cs typeface="Times New Roman" panose="02020603050405020304" pitchFamily="18" charset="0"/>
              </a:rPr>
              <a:t>Aktiver Einbezug der Belegschaft (insbesondere am „Shop Floor“) in die grüne Transformation und in die damit in Zusammenhang stehenden Veränderungen und Innovationen in der Produktion („Co-</a:t>
            </a:r>
            <a:r>
              <a:rPr lang="de-DE" sz="1200" dirty="0" err="1">
                <a:latin typeface="+mj-lt"/>
                <a:cs typeface="Times New Roman" panose="02020603050405020304" pitchFamily="18" charset="0"/>
              </a:rPr>
              <a:t>Creation</a:t>
            </a:r>
            <a:r>
              <a:rPr lang="de-DE" sz="1200" dirty="0">
                <a:latin typeface="+mj-lt"/>
                <a:cs typeface="Times New Roman" panose="02020603050405020304" pitchFamily="18" charset="0"/>
              </a:rPr>
              <a:t>“)</a:t>
            </a:r>
          </a:p>
          <a:p>
            <a:pPr marL="742950" lvl="2" indent="-342900">
              <a:lnSpc>
                <a:spcPct val="130000"/>
              </a:lnSpc>
              <a:buClr>
                <a:schemeClr val="accent3"/>
              </a:buClr>
              <a:buFont typeface="Symbol" panose="05050102010706020507" pitchFamily="18" charset="2"/>
              <a:buChar char="-"/>
            </a:pPr>
            <a:r>
              <a:rPr lang="de-DE" sz="1200" dirty="0">
                <a:latin typeface="+mj-lt"/>
                <a:cs typeface="Times New Roman" panose="02020603050405020304" pitchFamily="18" charset="0"/>
              </a:rPr>
              <a:t>Abstimmung mit Projekten auf europäischer Ebene (ESF+, Industrial Skills </a:t>
            </a:r>
            <a:r>
              <a:rPr lang="de-DE" sz="1200" dirty="0" err="1">
                <a:latin typeface="+mj-lt"/>
                <a:cs typeface="Times New Roman" panose="02020603050405020304" pitchFamily="18" charset="0"/>
              </a:rPr>
              <a:t>Alliances</a:t>
            </a:r>
            <a:r>
              <a:rPr lang="de-DE" sz="1200" dirty="0">
                <a:latin typeface="+mj-lt"/>
                <a:cs typeface="Times New Roman" panose="02020603050405020304" pitchFamily="18" charset="0"/>
              </a:rPr>
              <a:t> etc.)</a:t>
            </a:r>
          </a:p>
          <a:p>
            <a:pPr>
              <a:lnSpc>
                <a:spcPct val="130000"/>
              </a:lnSpc>
            </a:pPr>
            <a:r>
              <a:rPr lang="de-DE" sz="1200" dirty="0">
                <a:cs typeface="Times New Roman" panose="02020603050405020304" pitchFamily="18" charset="0"/>
              </a:rPr>
              <a:t>Gesellschaftlicher Wandel </a:t>
            </a:r>
          </a:p>
          <a:p>
            <a:pPr marL="742950" lvl="2" indent="-342900">
              <a:lnSpc>
                <a:spcPct val="130000"/>
              </a:lnSpc>
              <a:buClr>
                <a:schemeClr val="accent3"/>
              </a:buClr>
              <a:buFont typeface="Symbol" panose="05050102010706020507" pitchFamily="18" charset="2"/>
              <a:buChar char="-"/>
            </a:pPr>
            <a:r>
              <a:rPr lang="de-DE" sz="1200" dirty="0">
                <a:latin typeface="+mj-lt"/>
                <a:cs typeface="Times New Roman" panose="02020603050405020304" pitchFamily="18" charset="0"/>
              </a:rPr>
              <a:t>Informationskampagnen, Kennzeichnungskampagnen, Aus- und Weiterbildung </a:t>
            </a:r>
          </a:p>
        </p:txBody>
      </p:sp>
      <p:sp>
        <p:nvSpPr>
          <p:cNvPr id="3" name="Titel 2"/>
          <p:cNvSpPr>
            <a:spLocks noGrp="1"/>
          </p:cNvSpPr>
          <p:nvPr>
            <p:ph type="title"/>
          </p:nvPr>
        </p:nvSpPr>
        <p:spPr>
          <a:xfrm>
            <a:off x="216391" y="206375"/>
            <a:ext cx="8841883" cy="756000"/>
          </a:xfrm>
        </p:spPr>
        <p:txBody>
          <a:bodyPr/>
          <a:lstStyle/>
          <a:p>
            <a:r>
              <a:rPr lang="de-AT"/>
              <a:t>Handlungsempfehlungen: Aus-&amp; Weiterbildung, gesellschaftlicher Wandel </a:t>
            </a:r>
          </a:p>
        </p:txBody>
      </p:sp>
    </p:spTree>
    <p:extLst>
      <p:ext uri="{BB962C8B-B14F-4D97-AF65-F5344CB8AC3E}">
        <p14:creationId xmlns:p14="http://schemas.microsoft.com/office/powerpoint/2010/main" val="221653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Danke!</a:t>
            </a:r>
            <a:br>
              <a:rPr lang="de-DE" dirty="0"/>
            </a:br>
            <a:br>
              <a:rPr lang="de-DE" dirty="0"/>
            </a:br>
            <a:r>
              <a:rPr lang="de-DE" sz="1400" dirty="0"/>
              <a:t>Für Rückfragen wenden Sie sich bitte an die Projektleitung</a:t>
            </a:r>
            <a:br>
              <a:rPr lang="de-DE" sz="1400" dirty="0"/>
            </a:br>
            <a:r>
              <a:rPr lang="de-DE" sz="1400" dirty="0"/>
              <a:t>Christian Schützenhofer</a:t>
            </a:r>
            <a:br>
              <a:rPr lang="de-DE" sz="1400" dirty="0"/>
            </a:br>
            <a:r>
              <a:rPr lang="de-DE" sz="1400" dirty="0"/>
              <a:t>christian.schuetzenhofer@ait.ac.at</a:t>
            </a:r>
            <a:endParaRPr lang="de-DE" dirty="0"/>
          </a:p>
        </p:txBody>
      </p:sp>
    </p:spTree>
    <p:extLst>
      <p:ext uri="{BB962C8B-B14F-4D97-AF65-F5344CB8AC3E}">
        <p14:creationId xmlns:p14="http://schemas.microsoft.com/office/powerpoint/2010/main" val="17845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AEB869-08CE-4410-868C-7D092E2CAC70}"/>
              </a:ext>
            </a:extLst>
          </p:cNvPr>
          <p:cNvSpPr>
            <a:spLocks noGrp="1"/>
          </p:cNvSpPr>
          <p:nvPr>
            <p:ph type="title"/>
          </p:nvPr>
        </p:nvSpPr>
        <p:spPr/>
        <p:txBody>
          <a:bodyPr/>
          <a:lstStyle/>
          <a:p>
            <a:r>
              <a:rPr lang="de-DE" dirty="0"/>
              <a:t>Vision</a:t>
            </a:r>
          </a:p>
        </p:txBody>
      </p:sp>
      <p:sp>
        <p:nvSpPr>
          <p:cNvPr id="2" name="Inhaltsplatzhalter 1">
            <a:extLst>
              <a:ext uri="{FF2B5EF4-FFF2-40B4-BE49-F238E27FC236}">
                <a16:creationId xmlns:a16="http://schemas.microsoft.com/office/drawing/2014/main" id="{E4B48393-329A-4676-9A37-B233D217033D}"/>
              </a:ext>
            </a:extLst>
          </p:cNvPr>
          <p:cNvSpPr>
            <a:spLocks noGrp="1"/>
          </p:cNvSpPr>
          <p:nvPr>
            <p:ph sz="quarter" idx="4294967295"/>
          </p:nvPr>
        </p:nvSpPr>
        <p:spPr>
          <a:xfrm>
            <a:off x="257087" y="1419622"/>
            <a:ext cx="2927530" cy="426375"/>
          </a:xfrm>
        </p:spPr>
        <p:txBody>
          <a:bodyPr/>
          <a:lstStyle/>
          <a:p>
            <a:pPr marL="0" indent="0" algn="ctr">
              <a:spcBef>
                <a:spcPct val="0"/>
              </a:spcBef>
              <a:buNone/>
            </a:pPr>
            <a:r>
              <a:rPr lang="de-DE" sz="2000" b="1" cap="all">
                <a:solidFill>
                  <a:schemeClr val="accent3"/>
                </a:solidFill>
                <a:latin typeface="+mj-lt"/>
                <a:ea typeface="+mj-ea"/>
                <a:cs typeface="+mj-cs"/>
              </a:rPr>
              <a:t>Klimaneutralität 2040</a:t>
            </a:r>
          </a:p>
        </p:txBody>
      </p:sp>
      <p:pic>
        <p:nvPicPr>
          <p:cNvPr id="10" name="Bildplatzhalter 4">
            <a:extLst>
              <a:ext uri="{FF2B5EF4-FFF2-40B4-BE49-F238E27FC236}">
                <a16:creationId xmlns:a16="http://schemas.microsoft.com/office/drawing/2014/main" id="{7D39FF0C-1661-4070-978C-6F3AE5C78443}"/>
              </a:ext>
            </a:extLst>
          </p:cNvPr>
          <p:cNvPicPr>
            <a:picLocks noGrp="1" noChangeAspect="1"/>
          </p:cNvPicPr>
          <p:nvPr>
            <p:ph type="pic" sz="quarter" idx="4294967295"/>
          </p:nvPr>
        </p:nvPicPr>
        <p:blipFill>
          <a:blip r:embed="rId2" cstate="print">
            <a:extLst>
              <a:ext uri="{28A0092B-C50C-407E-A947-70E740481C1C}">
                <a14:useLocalDpi xmlns:a14="http://schemas.microsoft.com/office/drawing/2010/main"/>
              </a:ext>
            </a:extLst>
          </a:blip>
          <a:srcRect/>
          <a:stretch>
            <a:fillRect/>
          </a:stretch>
        </p:blipFill>
        <p:spPr>
          <a:xfrm>
            <a:off x="6767513" y="1174750"/>
            <a:ext cx="2376487" cy="1584325"/>
          </a:xfrm>
        </p:spPr>
      </p:pic>
      <p:pic>
        <p:nvPicPr>
          <p:cNvPr id="13" name="Grafik 12">
            <a:extLst>
              <a:ext uri="{FF2B5EF4-FFF2-40B4-BE49-F238E27FC236}">
                <a16:creationId xmlns:a16="http://schemas.microsoft.com/office/drawing/2014/main" id="{C9640041-7D33-43AA-9C0E-EA9025CEBD79}"/>
              </a:ext>
            </a:extLst>
          </p:cNvPr>
          <p:cNvPicPr>
            <a:picLocks noChangeAspect="1"/>
          </p:cNvPicPr>
          <p:nvPr/>
        </p:nvPicPr>
        <p:blipFill rotWithShape="1">
          <a:blip r:embed="rId3"/>
          <a:srcRect l="42913" t="41005" r="43427" b="35325"/>
          <a:stretch/>
        </p:blipFill>
        <p:spPr>
          <a:xfrm>
            <a:off x="3184617" y="2374335"/>
            <a:ext cx="2301715" cy="826875"/>
          </a:xfrm>
          <a:prstGeom prst="rect">
            <a:avLst/>
          </a:prstGeom>
        </p:spPr>
      </p:pic>
      <p:pic>
        <p:nvPicPr>
          <p:cNvPr id="9" name="Bildplatzhalter 5">
            <a:extLst>
              <a:ext uri="{FF2B5EF4-FFF2-40B4-BE49-F238E27FC236}">
                <a16:creationId xmlns:a16="http://schemas.microsoft.com/office/drawing/2014/main" id="{55714EF2-9E6B-4BDB-98A3-2E1597747E7C}"/>
              </a:ext>
            </a:extLst>
          </p:cNvPr>
          <p:cNvPicPr>
            <a:picLocks noGrp="1"/>
          </p:cNvPicPr>
          <p:nvPr/>
        </p:nvPicPr>
        <p:blipFill rotWithShape="1">
          <a:blip r:embed="rId4" cstate="print">
            <a:extLst>
              <a:ext uri="{28A0092B-C50C-407E-A947-70E740481C1C}">
                <a14:useLocalDpi xmlns:a14="http://schemas.microsoft.com/office/drawing/2010/main"/>
              </a:ext>
            </a:extLst>
          </a:blip>
          <a:srcRect/>
          <a:stretch/>
        </p:blipFill>
        <p:spPr bwMode="auto">
          <a:xfrm>
            <a:off x="6190444" y="2787774"/>
            <a:ext cx="2376000" cy="15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pic>
      <p:pic>
        <p:nvPicPr>
          <p:cNvPr id="11" name="Bildplatzhalter 4">
            <a:extLst>
              <a:ext uri="{FF2B5EF4-FFF2-40B4-BE49-F238E27FC236}">
                <a16:creationId xmlns:a16="http://schemas.microsoft.com/office/drawing/2014/main" id="{7D39FF0C-1661-4070-978C-6F3AE5C7844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190444" y="1174880"/>
            <a:ext cx="2376000" cy="1584325"/>
          </a:xfrm>
          <a:prstGeom prst="rect">
            <a:avLst/>
          </a:prstGeom>
        </p:spPr>
      </p:pic>
      <p:sp>
        <p:nvSpPr>
          <p:cNvPr id="12" name="Inhaltsplatzhalter 1">
            <a:extLst>
              <a:ext uri="{FF2B5EF4-FFF2-40B4-BE49-F238E27FC236}">
                <a16:creationId xmlns:a16="http://schemas.microsoft.com/office/drawing/2014/main" id="{C6270CA0-AAAC-4199-9503-C70A57544B4B}"/>
              </a:ext>
            </a:extLst>
          </p:cNvPr>
          <p:cNvSpPr txBox="1">
            <a:spLocks/>
          </p:cNvSpPr>
          <p:nvPr/>
        </p:nvSpPr>
        <p:spPr>
          <a:xfrm>
            <a:off x="2250374" y="4061817"/>
            <a:ext cx="3895157" cy="426375"/>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Font typeface="Arial" panose="020B0604020202020204" pitchFamily="34" charset="0"/>
              <a:buNone/>
            </a:pPr>
            <a:r>
              <a:rPr lang="de-DE" sz="2000" b="1" cap="all">
                <a:solidFill>
                  <a:schemeClr val="accent3"/>
                </a:solidFill>
                <a:latin typeface="+mj-lt"/>
                <a:ea typeface="+mj-ea"/>
                <a:cs typeface="+mj-cs"/>
              </a:rPr>
              <a:t>Und die Rahmenbedingungen</a:t>
            </a:r>
          </a:p>
        </p:txBody>
      </p:sp>
      <p:grpSp>
        <p:nvGrpSpPr>
          <p:cNvPr id="5" name="Gruppieren 4">
            <a:extLst>
              <a:ext uri="{FF2B5EF4-FFF2-40B4-BE49-F238E27FC236}">
                <a16:creationId xmlns:a16="http://schemas.microsoft.com/office/drawing/2014/main" id="{DFE12E42-6CDF-57A4-F0D5-4B874309BF1C}"/>
              </a:ext>
            </a:extLst>
          </p:cNvPr>
          <p:cNvGrpSpPr/>
          <p:nvPr/>
        </p:nvGrpSpPr>
        <p:grpSpPr>
          <a:xfrm>
            <a:off x="556794" y="1753193"/>
            <a:ext cx="2693284" cy="2401428"/>
            <a:chOff x="343275" y="1821688"/>
            <a:chExt cx="2693284" cy="2401428"/>
          </a:xfrm>
        </p:grpSpPr>
        <p:pic>
          <p:nvPicPr>
            <p:cNvPr id="7" name="Grafik 6">
              <a:extLst>
                <a:ext uri="{FF2B5EF4-FFF2-40B4-BE49-F238E27FC236}">
                  <a16:creationId xmlns:a16="http://schemas.microsoft.com/office/drawing/2014/main" id="{4FDC3B71-84DF-A676-AF5C-BC821B0BA15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77556" y="1822245"/>
              <a:ext cx="1899901" cy="2134136"/>
            </a:xfrm>
            <a:prstGeom prst="rect">
              <a:avLst/>
            </a:prstGeom>
          </p:spPr>
        </p:pic>
        <p:sp>
          <p:nvSpPr>
            <p:cNvPr id="8" name="Textfeld 7">
              <a:extLst>
                <a:ext uri="{FF2B5EF4-FFF2-40B4-BE49-F238E27FC236}">
                  <a16:creationId xmlns:a16="http://schemas.microsoft.com/office/drawing/2014/main" id="{EE38663D-A6BB-C8B8-FBC3-11D4F2E6E415}"/>
                </a:ext>
              </a:extLst>
            </p:cNvPr>
            <p:cNvSpPr txBox="1"/>
            <p:nvPr/>
          </p:nvSpPr>
          <p:spPr>
            <a:xfrm>
              <a:off x="577556" y="1821688"/>
              <a:ext cx="2199349" cy="261610"/>
            </a:xfrm>
            <a:prstGeom prst="rect">
              <a:avLst/>
            </a:prstGeom>
            <a:solidFill>
              <a:schemeClr val="bg1"/>
            </a:solidFill>
          </p:spPr>
          <p:txBody>
            <a:bodyPr wrap="square" lIns="72000" rIns="72000" rtlCol="0">
              <a:spAutoFit/>
            </a:bodyPr>
            <a:lstStyle/>
            <a:p>
              <a:pPr>
                <a:spcAft>
                  <a:spcPts val="600"/>
                </a:spcAft>
              </a:pPr>
              <a:r>
                <a:rPr lang="de-DE" sz="1100" b="1" dirty="0"/>
                <a:t>Ausbau der Wertschöpfung</a:t>
              </a:r>
            </a:p>
          </p:txBody>
        </p:sp>
        <p:sp>
          <p:nvSpPr>
            <p:cNvPr id="16" name="Textfeld 15">
              <a:extLst>
                <a:ext uri="{FF2B5EF4-FFF2-40B4-BE49-F238E27FC236}">
                  <a16:creationId xmlns:a16="http://schemas.microsoft.com/office/drawing/2014/main" id="{024A8A34-D099-F1C0-2DF5-ED328EB89777}"/>
                </a:ext>
              </a:extLst>
            </p:cNvPr>
            <p:cNvSpPr txBox="1"/>
            <p:nvPr/>
          </p:nvSpPr>
          <p:spPr>
            <a:xfrm>
              <a:off x="1714915" y="3626522"/>
              <a:ext cx="1321644" cy="430887"/>
            </a:xfrm>
            <a:prstGeom prst="rect">
              <a:avLst/>
            </a:prstGeom>
            <a:solidFill>
              <a:schemeClr val="bg1"/>
            </a:solidFill>
          </p:spPr>
          <p:txBody>
            <a:bodyPr wrap="square" lIns="72000" rIns="72000" rtlCol="0">
              <a:spAutoFit/>
            </a:bodyPr>
            <a:lstStyle/>
            <a:p>
              <a:pPr>
                <a:spcAft>
                  <a:spcPts val="600"/>
                </a:spcAft>
              </a:pPr>
              <a:r>
                <a:rPr lang="de-DE" sz="1100" b="1" dirty="0"/>
                <a:t>Technologien &amp; Planungssicherheit</a:t>
              </a:r>
            </a:p>
          </p:txBody>
        </p:sp>
        <p:sp>
          <p:nvSpPr>
            <p:cNvPr id="17" name="Textfeld 16">
              <a:extLst>
                <a:ext uri="{FF2B5EF4-FFF2-40B4-BE49-F238E27FC236}">
                  <a16:creationId xmlns:a16="http://schemas.microsoft.com/office/drawing/2014/main" id="{FD55ED1D-C5D5-DB9C-D654-FD368A770DB8}"/>
                </a:ext>
              </a:extLst>
            </p:cNvPr>
            <p:cNvSpPr txBox="1"/>
            <p:nvPr/>
          </p:nvSpPr>
          <p:spPr>
            <a:xfrm>
              <a:off x="343275" y="3622952"/>
              <a:ext cx="1078239" cy="600164"/>
            </a:xfrm>
            <a:prstGeom prst="rect">
              <a:avLst/>
            </a:prstGeom>
            <a:solidFill>
              <a:schemeClr val="bg1"/>
            </a:solidFill>
          </p:spPr>
          <p:txBody>
            <a:bodyPr wrap="square" lIns="72000" rIns="72000" rtlCol="0">
              <a:spAutoFit/>
            </a:bodyPr>
            <a:lstStyle/>
            <a:p>
              <a:pPr>
                <a:spcBef>
                  <a:spcPts val="0"/>
                </a:spcBef>
                <a:spcAft>
                  <a:spcPts val="600"/>
                </a:spcAft>
              </a:pPr>
              <a:r>
                <a:rPr lang="de-DE" sz="1100" b="1" dirty="0"/>
                <a:t>Energie-verfügbarkeit &amp; Preise</a:t>
              </a:r>
            </a:p>
          </p:txBody>
        </p:sp>
      </p:grpSp>
    </p:spTree>
    <p:extLst>
      <p:ext uri="{BB962C8B-B14F-4D97-AF65-F5344CB8AC3E}">
        <p14:creationId xmlns:p14="http://schemas.microsoft.com/office/powerpoint/2010/main" val="151758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D5990E6-9872-4B5D-8F2F-2E943D5D785E}"/>
              </a:ext>
            </a:extLst>
          </p:cNvPr>
          <p:cNvSpPr>
            <a:spLocks noGrp="1"/>
          </p:cNvSpPr>
          <p:nvPr>
            <p:ph type="title"/>
          </p:nvPr>
        </p:nvSpPr>
        <p:spPr/>
        <p:txBody>
          <a:bodyPr/>
          <a:lstStyle/>
          <a:p>
            <a:r>
              <a:rPr lang="de-DE" dirty="0"/>
              <a:t>„nicht weil es einfach ist“ … setzen wir uns hohe Ziele</a:t>
            </a:r>
            <a:endParaRPr lang="de-DE" baseline="30000" dirty="0"/>
          </a:p>
        </p:txBody>
      </p:sp>
      <p:sp>
        <p:nvSpPr>
          <p:cNvPr id="6" name="Inhaltsplatzhalter 5">
            <a:extLst>
              <a:ext uri="{FF2B5EF4-FFF2-40B4-BE49-F238E27FC236}">
                <a16:creationId xmlns:a16="http://schemas.microsoft.com/office/drawing/2014/main" id="{A93AC1F8-A544-4E28-81F1-C7F52289279E}"/>
              </a:ext>
            </a:extLst>
          </p:cNvPr>
          <p:cNvSpPr>
            <a:spLocks noGrp="1"/>
          </p:cNvSpPr>
          <p:nvPr>
            <p:ph sz="quarter" idx="4294967295"/>
          </p:nvPr>
        </p:nvSpPr>
        <p:spPr>
          <a:xfrm>
            <a:off x="216392" y="1491630"/>
            <a:ext cx="4859664" cy="2501900"/>
          </a:xfrm>
        </p:spPr>
        <p:txBody>
          <a:bodyPr lIns="91440" tIns="45720" rIns="91440" bIns="45720" anchor="t"/>
          <a:lstStyle/>
          <a:p>
            <a:pPr>
              <a:buClr>
                <a:schemeClr val="accent3"/>
              </a:buClr>
              <a:buFont typeface="Webdings" panose="05030102010509060703" pitchFamily="18" charset="2"/>
              <a:buChar char="8"/>
            </a:pPr>
            <a:r>
              <a:rPr lang="de-DE" sz="1600" dirty="0"/>
              <a:t>Klimaneutralität 2040 verstanden als</a:t>
            </a:r>
            <a:br>
              <a:rPr lang="de-DE" sz="1600" dirty="0"/>
            </a:br>
            <a:r>
              <a:rPr lang="de-DE" sz="1600" b="1" dirty="0"/>
              <a:t>Wertschöpfung von Emissionen abkoppeln</a:t>
            </a:r>
            <a:endParaRPr lang="de-DE" sz="1600" dirty="0"/>
          </a:p>
          <a:p>
            <a:pPr>
              <a:buClr>
                <a:schemeClr val="accent3"/>
              </a:buClr>
              <a:buFont typeface="Webdings" panose="05030102010509060703" pitchFamily="18" charset="2"/>
              <a:buChar char="8"/>
            </a:pPr>
            <a:endParaRPr lang="de-DE" sz="1600" dirty="0"/>
          </a:p>
          <a:p>
            <a:pPr marL="0" indent="0">
              <a:buClr>
                <a:schemeClr val="accent3"/>
              </a:buClr>
              <a:buNone/>
            </a:pPr>
            <a:r>
              <a:rPr lang="de-DE" sz="1600" b="1" dirty="0"/>
              <a:t>Randbedingungen</a:t>
            </a:r>
          </a:p>
          <a:p>
            <a:pPr>
              <a:buClr>
                <a:schemeClr val="accent3"/>
              </a:buClr>
              <a:buFont typeface="Webdings" panose="05030102010509060703" pitchFamily="18" charset="2"/>
              <a:buChar char="8"/>
            </a:pPr>
            <a:r>
              <a:rPr lang="de-DE" sz="1600" dirty="0"/>
              <a:t>Lange Investitionszyklen</a:t>
            </a:r>
          </a:p>
          <a:p>
            <a:pPr>
              <a:buClr>
                <a:schemeClr val="accent3"/>
              </a:buClr>
              <a:buFont typeface="Webdings" panose="05030102010509060703" pitchFamily="18" charset="2"/>
              <a:buChar char="8"/>
            </a:pPr>
            <a:r>
              <a:rPr lang="de-DE" sz="1600" dirty="0"/>
              <a:t>Kostennachteil erneuerbarer Energieträger</a:t>
            </a:r>
            <a:br>
              <a:rPr lang="de-DE" sz="1600" dirty="0"/>
            </a:br>
            <a:r>
              <a:rPr lang="de-DE" sz="1600" dirty="0"/>
              <a:t>durch Technologische Vorteile kompensieren,</a:t>
            </a:r>
          </a:p>
          <a:p>
            <a:pPr>
              <a:buClr>
                <a:schemeClr val="accent3"/>
              </a:buClr>
              <a:buFont typeface="Webdings" panose="05030102010509060703" pitchFamily="18" charset="2"/>
              <a:buChar char="8"/>
            </a:pPr>
            <a:r>
              <a:rPr lang="de-DE" sz="1600" dirty="0"/>
              <a:t>Technologien </a:t>
            </a:r>
            <a:r>
              <a:rPr lang="de-DE" sz="1600" b="1" dirty="0"/>
              <a:t>Made in Austria </a:t>
            </a:r>
            <a:r>
              <a:rPr lang="de-DE" sz="1600" dirty="0"/>
              <a:t>vermarkten</a:t>
            </a:r>
          </a:p>
        </p:txBody>
      </p:sp>
      <p:pic>
        <p:nvPicPr>
          <p:cNvPr id="3" name="Grafik 2">
            <a:extLst>
              <a:ext uri="{FF2B5EF4-FFF2-40B4-BE49-F238E27FC236}">
                <a16:creationId xmlns:a16="http://schemas.microsoft.com/office/drawing/2014/main" id="{3F2F51FB-99BC-47F6-B7B6-E74C63EC7096}"/>
              </a:ext>
            </a:extLst>
          </p:cNvPr>
          <p:cNvPicPr>
            <a:picLocks noChangeAspect="1"/>
          </p:cNvPicPr>
          <p:nvPr/>
        </p:nvPicPr>
        <p:blipFill rotWithShape="1">
          <a:blip r:embed="rId2"/>
          <a:srcRect l="25397" t="31800" r="27163" b="17800"/>
          <a:stretch/>
        </p:blipFill>
        <p:spPr>
          <a:xfrm>
            <a:off x="4625440" y="1788475"/>
            <a:ext cx="4152901" cy="2481662"/>
          </a:xfrm>
          <a:prstGeom prst="rect">
            <a:avLst/>
          </a:prstGeom>
        </p:spPr>
      </p:pic>
      <p:sp>
        <p:nvSpPr>
          <p:cNvPr id="4" name="Textfeld 3">
            <a:extLst>
              <a:ext uri="{FF2B5EF4-FFF2-40B4-BE49-F238E27FC236}">
                <a16:creationId xmlns:a16="http://schemas.microsoft.com/office/drawing/2014/main" id="{A6D30C23-14E9-44E1-9741-4B0D0FB86B4A}"/>
              </a:ext>
            </a:extLst>
          </p:cNvPr>
          <p:cNvSpPr txBox="1"/>
          <p:nvPr/>
        </p:nvSpPr>
        <p:spPr bwMode="auto">
          <a:xfrm>
            <a:off x="5603105" y="4270137"/>
            <a:ext cx="3456384"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t" anchorCtr="0" compatLnSpc="1">
            <a:prstTxWarp prst="textNoShape">
              <a:avLst/>
            </a:prstTxWarp>
            <a:spAutoFit/>
          </a:bodyPr>
          <a:lstStyle/>
          <a:p>
            <a:pPr indent="0">
              <a:spcBef>
                <a:spcPts val="400"/>
              </a:spcBef>
              <a:buFont typeface="Arial" charset="0"/>
              <a:buNone/>
            </a:pPr>
            <a:r>
              <a:rPr lang="de-DE" sz="500" kern="0" dirty="0">
                <a:solidFill>
                  <a:schemeClr val="tx1"/>
                </a:solidFill>
              </a:rPr>
              <a:t>Quelle: Klimaneutralität Österreichs bis 2040 – Beitrag der Österreichischen Industrie, BMK.gv.at, AIT, EVT, EI-JKU, AEA</a:t>
            </a:r>
          </a:p>
        </p:txBody>
      </p:sp>
      <p:sp>
        <p:nvSpPr>
          <p:cNvPr id="2" name="Textfeld 1">
            <a:extLst>
              <a:ext uri="{FF2B5EF4-FFF2-40B4-BE49-F238E27FC236}">
                <a16:creationId xmlns:a16="http://schemas.microsoft.com/office/drawing/2014/main" id="{15A029E6-F917-E8D4-2EEA-8DB860A0F310}"/>
              </a:ext>
            </a:extLst>
          </p:cNvPr>
          <p:cNvSpPr txBox="1"/>
          <p:nvPr/>
        </p:nvSpPr>
        <p:spPr>
          <a:xfrm>
            <a:off x="5118265" y="1437624"/>
            <a:ext cx="3764478" cy="307777"/>
          </a:xfrm>
          <a:prstGeom prst="rect">
            <a:avLst/>
          </a:prstGeom>
        </p:spPr>
        <p:txBody>
          <a:bodyPr wrap="square" lIns="72000" rIns="72000" rtlCol="0">
            <a:spAutoFit/>
          </a:bodyPr>
          <a:lstStyle/>
          <a:p>
            <a:pPr>
              <a:spcBef>
                <a:spcPts val="0"/>
              </a:spcBef>
              <a:spcAft>
                <a:spcPts val="600"/>
              </a:spcAft>
            </a:pPr>
            <a:r>
              <a:rPr lang="de-DE" sz="1400" b="1" dirty="0"/>
              <a:t>THG-Emissionen der Industrie </a:t>
            </a:r>
            <a:r>
              <a:rPr lang="de-DE" sz="1400" dirty="0"/>
              <a:t>in </a:t>
            </a:r>
            <a:r>
              <a:rPr lang="de-DE" sz="1400" dirty="0" err="1"/>
              <a:t>Mt</a:t>
            </a:r>
            <a:r>
              <a:rPr lang="de-DE" sz="1400" dirty="0"/>
              <a:t> CO</a:t>
            </a:r>
            <a:r>
              <a:rPr lang="de-DE" sz="1400" baseline="-25000" dirty="0"/>
              <a:t>2-e</a:t>
            </a:r>
          </a:p>
        </p:txBody>
      </p:sp>
    </p:spTree>
    <p:extLst>
      <p:ext uri="{BB962C8B-B14F-4D97-AF65-F5344CB8AC3E}">
        <p14:creationId xmlns:p14="http://schemas.microsoft.com/office/powerpoint/2010/main" val="378355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71463" y="1203325"/>
            <a:ext cx="5131810" cy="3267735"/>
          </a:xfrm>
        </p:spPr>
        <p:txBody>
          <a:bodyPr/>
          <a:lstStyle/>
          <a:p>
            <a:r>
              <a:rPr lang="de-AT" sz="1600" dirty="0"/>
              <a:t>Modellierung der Energie-Nachfrage</a:t>
            </a:r>
            <a:br>
              <a:rPr lang="de-AT" sz="1600" dirty="0"/>
            </a:br>
            <a:r>
              <a:rPr lang="de-AT" sz="1400" dirty="0"/>
              <a:t>basierend auf ausgewählten Technologien</a:t>
            </a:r>
            <a:endParaRPr lang="de-AT" sz="1600" dirty="0"/>
          </a:p>
          <a:p>
            <a:r>
              <a:rPr lang="de-DE" sz="1600" dirty="0"/>
              <a:t>differenziert nach 13 Branchen</a:t>
            </a:r>
            <a:br>
              <a:rPr lang="de-DE" sz="1600" dirty="0"/>
            </a:br>
            <a:r>
              <a:rPr lang="de-DE" sz="1200" dirty="0"/>
              <a:t>und 6 Nutzenergiekategorien</a:t>
            </a:r>
            <a:endParaRPr lang="de-DE" sz="1400" dirty="0"/>
          </a:p>
          <a:p>
            <a:r>
              <a:rPr lang="de-AT" sz="1600" dirty="0"/>
              <a:t>Grundprämisse: Klimaneutralität 2040</a:t>
            </a:r>
            <a:br>
              <a:rPr lang="de-AT" sz="1600" dirty="0"/>
            </a:br>
            <a:r>
              <a:rPr lang="de-AT" sz="1200" dirty="0"/>
              <a:t>inklusive Grundstoffe für Stahl und Chemie</a:t>
            </a:r>
            <a:endParaRPr lang="de-AT" sz="1600" dirty="0"/>
          </a:p>
          <a:p>
            <a:r>
              <a:rPr lang="de-AT" sz="1600" dirty="0"/>
              <a:t>Ableitung der günstigsten Technologiepfade</a:t>
            </a:r>
            <a:br>
              <a:rPr lang="de-AT" sz="1600" dirty="0"/>
            </a:br>
            <a:r>
              <a:rPr lang="de-AT" sz="1200" dirty="0"/>
              <a:t>und einer strategischen Forschungs- und Innovationsagenda</a:t>
            </a:r>
          </a:p>
          <a:p>
            <a:endParaRPr lang="de-AT" sz="1600" dirty="0"/>
          </a:p>
          <a:p>
            <a:endParaRPr lang="de-AT" sz="1600" dirty="0"/>
          </a:p>
        </p:txBody>
      </p:sp>
      <p:sp>
        <p:nvSpPr>
          <p:cNvPr id="3" name="Titel 2"/>
          <p:cNvSpPr>
            <a:spLocks noGrp="1"/>
          </p:cNvSpPr>
          <p:nvPr>
            <p:ph type="title"/>
          </p:nvPr>
        </p:nvSpPr>
        <p:spPr/>
        <p:txBody>
          <a:bodyPr/>
          <a:lstStyle/>
          <a:p>
            <a:r>
              <a:rPr lang="de-AT" dirty="0"/>
              <a:t>Methode: Aus vier Extremszenarien</a:t>
            </a:r>
            <a:br>
              <a:rPr lang="de-AT" dirty="0"/>
            </a:br>
            <a:r>
              <a:rPr lang="de-AT" dirty="0"/>
              <a:t>robuste Handlungsempfehlungen ableiten</a:t>
            </a:r>
          </a:p>
        </p:txBody>
      </p:sp>
      <p:sp>
        <p:nvSpPr>
          <p:cNvPr id="27" name="Textfeld 26">
            <a:extLst>
              <a:ext uri="{FF2B5EF4-FFF2-40B4-BE49-F238E27FC236}">
                <a16:creationId xmlns:a16="http://schemas.microsoft.com/office/drawing/2014/main" id="{E8C3185B-5726-BFBE-745B-D27EAD0B3019}"/>
              </a:ext>
            </a:extLst>
          </p:cNvPr>
          <p:cNvSpPr txBox="1"/>
          <p:nvPr/>
        </p:nvSpPr>
        <p:spPr>
          <a:xfrm>
            <a:off x="5545843" y="895066"/>
            <a:ext cx="2403359" cy="369332"/>
          </a:xfrm>
          <a:prstGeom prst="rect">
            <a:avLst/>
          </a:prstGeom>
          <a:noFill/>
        </p:spPr>
        <p:txBody>
          <a:bodyPr wrap="square">
            <a:spAutoFit/>
          </a:bodyPr>
          <a:lstStyle/>
          <a:p>
            <a:r>
              <a:rPr lang="de-AT" b="1" dirty="0"/>
              <a:t>Die Vier Szenarien </a:t>
            </a:r>
            <a:endParaRPr lang="de-DE" b="1" dirty="0"/>
          </a:p>
        </p:txBody>
      </p:sp>
      <p:pic>
        <p:nvPicPr>
          <p:cNvPr id="28" name="Grafik 27">
            <a:extLst>
              <a:ext uri="{FF2B5EF4-FFF2-40B4-BE49-F238E27FC236}">
                <a16:creationId xmlns:a16="http://schemas.microsoft.com/office/drawing/2014/main" id="{6AA67A98-E162-9F66-3A7E-693E97796C61}"/>
              </a:ext>
            </a:extLst>
          </p:cNvPr>
          <p:cNvPicPr>
            <a:picLocks noChangeAspect="1"/>
          </p:cNvPicPr>
          <p:nvPr/>
        </p:nvPicPr>
        <p:blipFill rotWithShape="1">
          <a:blip r:embed="rId2">
            <a:clrChange>
              <a:clrFrom>
                <a:srgbClr val="FFFFFF"/>
              </a:clrFrom>
              <a:clrTo>
                <a:srgbClr val="FFFFFF">
                  <a:alpha val="0"/>
                </a:srgbClr>
              </a:clrTo>
            </a:clrChange>
          </a:blip>
          <a:srcRect r="8225"/>
          <a:stretch/>
        </p:blipFill>
        <p:spPr>
          <a:xfrm>
            <a:off x="3812959" y="1444276"/>
            <a:ext cx="5205781" cy="3267734"/>
          </a:xfrm>
          <a:prstGeom prst="rect">
            <a:avLst/>
          </a:prstGeom>
        </p:spPr>
      </p:pic>
      <p:sp>
        <p:nvSpPr>
          <p:cNvPr id="29" name="Textfeld 28">
            <a:extLst>
              <a:ext uri="{FF2B5EF4-FFF2-40B4-BE49-F238E27FC236}">
                <a16:creationId xmlns:a16="http://schemas.microsoft.com/office/drawing/2014/main" id="{D44DDD14-93A1-C733-D539-B9B7E9692071}"/>
              </a:ext>
            </a:extLst>
          </p:cNvPr>
          <p:cNvSpPr txBox="1"/>
          <p:nvPr/>
        </p:nvSpPr>
        <p:spPr>
          <a:xfrm>
            <a:off x="5336349" y="1444276"/>
            <a:ext cx="1747280" cy="369332"/>
          </a:xfrm>
          <a:prstGeom prst="rect">
            <a:avLst/>
          </a:prstGeom>
          <a:solidFill>
            <a:schemeClr val="bg1"/>
          </a:solidFill>
        </p:spPr>
        <p:txBody>
          <a:bodyPr wrap="square">
            <a:spAutoFit/>
          </a:bodyPr>
          <a:lstStyle/>
          <a:p>
            <a:pPr algn="ctr">
              <a:spcAft>
                <a:spcPts val="600"/>
              </a:spcAft>
            </a:pPr>
            <a:r>
              <a:rPr lang="de-AT" sz="900" b="1" dirty="0">
                <a:solidFill>
                  <a:schemeClr val="tx1"/>
                </a:solidFill>
              </a:rPr>
              <a:t>Integration von Wertschöpfungsketten</a:t>
            </a:r>
          </a:p>
        </p:txBody>
      </p:sp>
    </p:spTree>
    <p:extLst>
      <p:ext uri="{BB962C8B-B14F-4D97-AF65-F5344CB8AC3E}">
        <p14:creationId xmlns:p14="http://schemas.microsoft.com/office/powerpoint/2010/main" val="412719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635447"/>
            <a:ext cx="8280920" cy="562074"/>
          </a:xfrm>
        </p:spPr>
        <p:txBody>
          <a:bodyPr/>
          <a:lstStyle/>
          <a:p>
            <a:r>
              <a:rPr lang="de-AT" err="1">
                <a:latin typeface="Calibri" panose="020F0502020204030204" pitchFamily="34" charset="0"/>
                <a:cs typeface="Calibri" panose="020F0502020204030204" pitchFamily="34" charset="0"/>
              </a:rPr>
              <a:t>transform.industry</a:t>
            </a:r>
            <a:endParaRPr lang="de-AT">
              <a:latin typeface="Calibri" panose="020F0502020204030204" pitchFamily="34" charset="0"/>
              <a:cs typeface="Calibri" panose="020F0502020204030204" pitchFamily="34" charset="0"/>
            </a:endParaRPr>
          </a:p>
        </p:txBody>
      </p:sp>
      <p:sp>
        <p:nvSpPr>
          <p:cNvPr id="3" name="Textplatzhalter 2"/>
          <p:cNvSpPr>
            <a:spLocks noGrp="1"/>
          </p:cNvSpPr>
          <p:nvPr>
            <p:ph type="body" sz="quarter" idx="10"/>
          </p:nvPr>
        </p:nvSpPr>
        <p:spPr>
          <a:xfrm>
            <a:off x="468313" y="2211511"/>
            <a:ext cx="8279867" cy="576263"/>
          </a:xfrm>
        </p:spPr>
        <p:txBody>
          <a:bodyPr/>
          <a:lstStyle/>
          <a:p>
            <a:r>
              <a:rPr lang="de-AT">
                <a:latin typeface="Calibri" panose="020F0502020204030204" pitchFamily="34" charset="0"/>
                <a:cs typeface="Calibri" panose="020F0502020204030204" pitchFamily="34" charset="0"/>
              </a:rPr>
              <a:t>Ergebnisse</a:t>
            </a:r>
          </a:p>
        </p:txBody>
      </p:sp>
      <p:sp>
        <p:nvSpPr>
          <p:cNvPr id="5" name="Textfeld 4"/>
          <p:cNvSpPr txBox="1"/>
          <p:nvPr/>
        </p:nvSpPr>
        <p:spPr>
          <a:xfrm>
            <a:off x="500356" y="4414341"/>
            <a:ext cx="5295780" cy="276999"/>
          </a:xfrm>
          <a:prstGeom prst="rect">
            <a:avLst/>
          </a:prstGeom>
        </p:spPr>
        <p:txBody>
          <a:bodyPr wrap="square" lIns="72000" rIns="72000" rtlCol="0">
            <a:spAutoFit/>
          </a:bodyPr>
          <a:lstStyle/>
          <a:p>
            <a:pPr>
              <a:spcBef>
                <a:spcPts val="0"/>
              </a:spcBef>
              <a:spcAft>
                <a:spcPts val="600"/>
              </a:spcAft>
            </a:pPr>
            <a:r>
              <a:rPr lang="de-AT" sz="1200" b="1" dirty="0">
                <a:latin typeface="Calibri" panose="020F0502020204030204" pitchFamily="34" charset="0"/>
                <a:cs typeface="Calibri" panose="020F0502020204030204" pitchFamily="34" charset="0"/>
              </a:rPr>
              <a:t> </a:t>
            </a:r>
            <a:endParaRPr lang="en-GB"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5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41278D-7529-4A11-9347-07BB9162C18C}"/>
              </a:ext>
            </a:extLst>
          </p:cNvPr>
          <p:cNvSpPr>
            <a:spLocks noGrp="1"/>
          </p:cNvSpPr>
          <p:nvPr>
            <p:ph type="title"/>
          </p:nvPr>
        </p:nvSpPr>
        <p:spPr/>
        <p:txBody>
          <a:bodyPr/>
          <a:lstStyle/>
          <a:p>
            <a:r>
              <a:rPr lang="de-DE" dirty="0"/>
              <a:t>Technologien definieren den Bedarf an Energieträgern</a:t>
            </a:r>
            <a:br>
              <a:rPr lang="de-DE" dirty="0"/>
            </a:br>
            <a:r>
              <a:rPr lang="de-DE" sz="1800" b="0" dirty="0"/>
              <a:t>Beispiel: Branchenaktionsplan „Eisen und Stahl“</a:t>
            </a:r>
            <a:endParaRPr lang="de-DE" b="0" dirty="0">
              <a:highlight>
                <a:srgbClr val="FFFF00"/>
              </a:highlight>
            </a:endParaRPr>
          </a:p>
        </p:txBody>
      </p:sp>
      <p:sp>
        <p:nvSpPr>
          <p:cNvPr id="11" name="Textfeld 10">
            <a:extLst>
              <a:ext uri="{FF2B5EF4-FFF2-40B4-BE49-F238E27FC236}">
                <a16:creationId xmlns:a16="http://schemas.microsoft.com/office/drawing/2014/main" id="{8942C4D2-FD32-3255-2894-EB89EE28C700}"/>
              </a:ext>
            </a:extLst>
          </p:cNvPr>
          <p:cNvSpPr txBox="1"/>
          <p:nvPr/>
        </p:nvSpPr>
        <p:spPr>
          <a:xfrm>
            <a:off x="190985" y="1208751"/>
            <a:ext cx="5954495" cy="276999"/>
          </a:xfrm>
          <a:prstGeom prst="rect">
            <a:avLst/>
          </a:prstGeom>
          <a:noFill/>
        </p:spPr>
        <p:txBody>
          <a:bodyPr wrap="square">
            <a:spAutoFit/>
          </a:bodyPr>
          <a:lstStyle/>
          <a:p>
            <a:r>
              <a:rPr lang="de-DE" sz="1200" b="1" i="0" dirty="0">
                <a:solidFill>
                  <a:srgbClr val="000000"/>
                </a:solidFill>
                <a:effectLst/>
                <a:latin typeface="Arial" panose="020B0604020202020204" pitchFamily="34" charset="0"/>
              </a:rPr>
              <a:t>Schlüsseltechnologien für die Branche „Eisen und Stahl“</a:t>
            </a:r>
            <a:endParaRPr lang="de-DE" sz="1200" dirty="0"/>
          </a:p>
        </p:txBody>
      </p:sp>
      <p:pic>
        <p:nvPicPr>
          <p:cNvPr id="4" name="Grafik 3">
            <a:extLst>
              <a:ext uri="{FF2B5EF4-FFF2-40B4-BE49-F238E27FC236}">
                <a16:creationId xmlns:a16="http://schemas.microsoft.com/office/drawing/2014/main" id="{7EE9B996-F469-9BF9-F61B-C77707C3431A}"/>
              </a:ext>
            </a:extLst>
          </p:cNvPr>
          <p:cNvPicPr>
            <a:picLocks noChangeAspect="1"/>
          </p:cNvPicPr>
          <p:nvPr/>
        </p:nvPicPr>
        <p:blipFill rotWithShape="1">
          <a:blip r:embed="rId3"/>
          <a:srcRect l="17012" t="18355" r="18898" b="72765"/>
          <a:stretch/>
        </p:blipFill>
        <p:spPr>
          <a:xfrm>
            <a:off x="308758" y="1509502"/>
            <a:ext cx="8455232" cy="658944"/>
          </a:xfrm>
          <a:prstGeom prst="rect">
            <a:avLst/>
          </a:prstGeom>
        </p:spPr>
      </p:pic>
      <p:pic>
        <p:nvPicPr>
          <p:cNvPr id="6" name="Grafik 5">
            <a:extLst>
              <a:ext uri="{FF2B5EF4-FFF2-40B4-BE49-F238E27FC236}">
                <a16:creationId xmlns:a16="http://schemas.microsoft.com/office/drawing/2014/main" id="{68F29362-2127-4A56-E57F-171ACE2A8B69}"/>
              </a:ext>
            </a:extLst>
          </p:cNvPr>
          <p:cNvPicPr>
            <a:picLocks noChangeAspect="1"/>
          </p:cNvPicPr>
          <p:nvPr/>
        </p:nvPicPr>
        <p:blipFill rotWithShape="1">
          <a:blip r:embed="rId3"/>
          <a:srcRect l="17012" t="72158" r="18898" b="10080"/>
          <a:stretch/>
        </p:blipFill>
        <p:spPr>
          <a:xfrm>
            <a:off x="308757" y="3473532"/>
            <a:ext cx="8455231" cy="1318162"/>
          </a:xfrm>
          <a:prstGeom prst="rect">
            <a:avLst/>
          </a:prstGeom>
        </p:spPr>
      </p:pic>
      <p:pic>
        <p:nvPicPr>
          <p:cNvPr id="12" name="Grafik 11">
            <a:extLst>
              <a:ext uri="{FF2B5EF4-FFF2-40B4-BE49-F238E27FC236}">
                <a16:creationId xmlns:a16="http://schemas.microsoft.com/office/drawing/2014/main" id="{5AAED1A3-6C93-FF11-FFE4-D512271673EE}"/>
              </a:ext>
            </a:extLst>
          </p:cNvPr>
          <p:cNvPicPr>
            <a:picLocks noChangeAspect="1"/>
          </p:cNvPicPr>
          <p:nvPr/>
        </p:nvPicPr>
        <p:blipFill rotWithShape="1">
          <a:blip r:embed="rId4"/>
          <a:srcRect l="8896" t="49112" r="10910" b="29575"/>
          <a:stretch/>
        </p:blipFill>
        <p:spPr>
          <a:xfrm>
            <a:off x="308758" y="2191732"/>
            <a:ext cx="8455231" cy="1263986"/>
          </a:xfrm>
          <a:prstGeom prst="rect">
            <a:avLst/>
          </a:prstGeom>
        </p:spPr>
      </p:pic>
    </p:spTree>
    <p:extLst>
      <p:ext uri="{BB962C8B-B14F-4D97-AF65-F5344CB8AC3E}">
        <p14:creationId xmlns:p14="http://schemas.microsoft.com/office/powerpoint/2010/main" val="413688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4974782-5D78-D640-1776-6C24FF34316A}"/>
              </a:ext>
            </a:extLst>
          </p:cNvPr>
          <p:cNvSpPr>
            <a:spLocks noGrp="1"/>
          </p:cNvSpPr>
          <p:nvPr>
            <p:ph type="title"/>
          </p:nvPr>
        </p:nvSpPr>
        <p:spPr/>
        <p:txBody>
          <a:bodyPr lIns="91440" tIns="45720" rIns="91440" bIns="45720" anchor="b" anchorCtr="0"/>
          <a:lstStyle/>
          <a:p>
            <a:r>
              <a:rPr lang="de-DE" dirty="0">
                <a:cs typeface="Calibri"/>
              </a:rPr>
              <a:t>Energieträgerbedarf: 60% ist “</a:t>
            </a:r>
            <a:r>
              <a:rPr lang="de-DE" dirty="0" err="1">
                <a:cs typeface="Calibri"/>
              </a:rPr>
              <a:t>No</a:t>
            </a:r>
            <a:r>
              <a:rPr lang="de-DE" dirty="0">
                <a:cs typeface="Calibri"/>
              </a:rPr>
              <a:t>-</a:t>
            </a:r>
            <a:r>
              <a:rPr lang="de-DE" dirty="0" err="1">
                <a:cs typeface="Calibri"/>
              </a:rPr>
              <a:t>Regret</a:t>
            </a:r>
            <a:r>
              <a:rPr lang="de-DE" dirty="0">
                <a:cs typeface="Calibri"/>
              </a:rPr>
              <a:t>-Option“</a:t>
            </a:r>
            <a:endParaRPr lang="de-DE" b="0" dirty="0">
              <a:cs typeface="Calibri"/>
            </a:endParaRPr>
          </a:p>
        </p:txBody>
      </p:sp>
      <p:sp>
        <p:nvSpPr>
          <p:cNvPr id="2" name="Textplatzhalter 1">
            <a:extLst>
              <a:ext uri="{FF2B5EF4-FFF2-40B4-BE49-F238E27FC236}">
                <a16:creationId xmlns:a16="http://schemas.microsoft.com/office/drawing/2014/main" id="{73115E05-49EF-7F6B-A1E4-8D59D9EC83EA}"/>
              </a:ext>
            </a:extLst>
          </p:cNvPr>
          <p:cNvSpPr>
            <a:spLocks noGrp="1"/>
          </p:cNvSpPr>
          <p:nvPr>
            <p:ph type="body" sz="quarter" idx="11"/>
          </p:nvPr>
        </p:nvSpPr>
        <p:spPr>
          <a:xfrm>
            <a:off x="271463" y="1203325"/>
            <a:ext cx="3418663" cy="3455988"/>
          </a:xfrm>
        </p:spPr>
        <p:txBody>
          <a:bodyPr lIns="91440" tIns="45720" rIns="91440" bIns="45720" anchor="t"/>
          <a:lstStyle/>
          <a:p>
            <a:r>
              <a:rPr lang="de-DE" sz="1600" dirty="0">
                <a:ea typeface="Verdana"/>
                <a:cs typeface="Calibri"/>
              </a:rPr>
              <a:t>Energiebedarf der Industrie 2040 zwischen </a:t>
            </a:r>
            <a:r>
              <a:rPr lang="de-DE" sz="1600" b="1" dirty="0">
                <a:ea typeface="Verdana"/>
                <a:cs typeface="Calibri"/>
              </a:rPr>
              <a:t>133 </a:t>
            </a:r>
            <a:r>
              <a:rPr lang="de-DE" sz="1600" dirty="0">
                <a:ea typeface="Verdana"/>
                <a:cs typeface="Calibri"/>
              </a:rPr>
              <a:t>und</a:t>
            </a:r>
            <a:r>
              <a:rPr lang="de-DE" sz="1600" b="1" dirty="0">
                <a:ea typeface="Verdana"/>
                <a:cs typeface="Calibri"/>
              </a:rPr>
              <a:t> 143 TWh </a:t>
            </a:r>
            <a:r>
              <a:rPr lang="de-DE" sz="1400" dirty="0">
                <a:ea typeface="Verdana"/>
                <a:cs typeface="Calibri"/>
              </a:rPr>
              <a:t>(+13%)</a:t>
            </a:r>
            <a:endParaRPr lang="de-DE" sz="1600" dirty="0">
              <a:ea typeface="Verdana"/>
              <a:cs typeface="Calibri"/>
            </a:endParaRPr>
          </a:p>
          <a:p>
            <a:pPr marL="0" indent="0">
              <a:buNone/>
            </a:pPr>
            <a:endParaRPr lang="de-DE" sz="1600" dirty="0">
              <a:ea typeface="Verdana"/>
              <a:cs typeface="Calibri"/>
            </a:endParaRPr>
          </a:p>
          <a:p>
            <a:pPr marL="0" indent="0">
              <a:buNone/>
            </a:pPr>
            <a:r>
              <a:rPr lang="de-DE" sz="1600" dirty="0">
                <a:ea typeface="Verdana"/>
                <a:cs typeface="Calibri"/>
              </a:rPr>
              <a:t>Verbrauchsstruktur besteht aus</a:t>
            </a:r>
          </a:p>
          <a:p>
            <a:r>
              <a:rPr lang="de-DE" sz="1400" dirty="0">
                <a:ea typeface="Verdana"/>
                <a:cs typeface="Calibri"/>
              </a:rPr>
              <a:t>30% des Energieeinsatzes von heute: Strom und Biomasse</a:t>
            </a:r>
          </a:p>
          <a:p>
            <a:r>
              <a:rPr lang="de-DE" sz="1400" b="1" dirty="0">
                <a:ea typeface="Verdana"/>
                <a:cs typeface="Calibri"/>
              </a:rPr>
              <a:t>30% Zuwachs </a:t>
            </a:r>
            <a:r>
              <a:rPr lang="de-DE" sz="1400" dirty="0">
                <a:ea typeface="Verdana"/>
                <a:cs typeface="Calibri"/>
              </a:rPr>
              <a:t>in allen Szenarien:</a:t>
            </a:r>
            <a:br>
              <a:rPr lang="de-DE" sz="1400" dirty="0">
                <a:ea typeface="Verdana"/>
                <a:cs typeface="Calibri"/>
              </a:rPr>
            </a:br>
            <a:r>
              <a:rPr lang="de-DE" sz="1400" dirty="0">
                <a:ea typeface="Verdana"/>
                <a:cs typeface="Calibri"/>
              </a:rPr>
              <a:t>Strom, </a:t>
            </a:r>
            <a:r>
              <a:rPr lang="de-DE" sz="1400" dirty="0" err="1">
                <a:ea typeface="Verdana"/>
                <a:cs typeface="Calibri"/>
              </a:rPr>
              <a:t>ernb</a:t>
            </a:r>
            <a:r>
              <a:rPr lang="de-DE" sz="1400" dirty="0">
                <a:ea typeface="Verdana"/>
                <a:cs typeface="Calibri"/>
              </a:rPr>
              <a:t>. Gas und Abwärme</a:t>
            </a:r>
          </a:p>
          <a:p>
            <a:r>
              <a:rPr lang="de-DE" sz="1400" dirty="0">
                <a:ea typeface="Verdana"/>
                <a:cs typeface="Calibri"/>
              </a:rPr>
              <a:t>40% Szenarien-abhängigen Anteile</a:t>
            </a:r>
          </a:p>
          <a:p>
            <a:r>
              <a:rPr lang="de-DE" sz="1400" b="1" dirty="0">
                <a:ea typeface="Verdana"/>
                <a:cs typeface="Calibri"/>
              </a:rPr>
              <a:t>Jedenfalls mehr </a:t>
            </a:r>
            <a:r>
              <a:rPr lang="de-DE" sz="1400" b="1" dirty="0" err="1">
                <a:ea typeface="Verdana"/>
                <a:cs typeface="Calibri"/>
              </a:rPr>
              <a:t>ernb</a:t>
            </a:r>
            <a:r>
              <a:rPr lang="de-DE" sz="1400" b="1" dirty="0">
                <a:ea typeface="Verdana"/>
                <a:cs typeface="Calibri"/>
              </a:rPr>
              <a:t>. Gas und Strom.</a:t>
            </a:r>
            <a:endParaRPr lang="de-DE" sz="1400" b="1" dirty="0">
              <a:cs typeface="Calibri"/>
            </a:endParaRPr>
          </a:p>
          <a:p>
            <a:endParaRPr lang="de-DE" sz="1400" dirty="0">
              <a:cs typeface="Calibri"/>
            </a:endParaRPr>
          </a:p>
        </p:txBody>
      </p:sp>
      <p:grpSp>
        <p:nvGrpSpPr>
          <p:cNvPr id="28" name="Gruppieren 27">
            <a:extLst>
              <a:ext uri="{FF2B5EF4-FFF2-40B4-BE49-F238E27FC236}">
                <a16:creationId xmlns:a16="http://schemas.microsoft.com/office/drawing/2014/main" id="{94C33F99-CF9A-E798-2978-8CA6A4002B4A}"/>
              </a:ext>
            </a:extLst>
          </p:cNvPr>
          <p:cNvGrpSpPr/>
          <p:nvPr/>
        </p:nvGrpSpPr>
        <p:grpSpPr>
          <a:xfrm>
            <a:off x="3690125" y="1044699"/>
            <a:ext cx="5286855" cy="3813870"/>
            <a:chOff x="3690125" y="1044699"/>
            <a:chExt cx="5286855" cy="3813870"/>
          </a:xfrm>
        </p:grpSpPr>
        <p:pic>
          <p:nvPicPr>
            <p:cNvPr id="29" name="Picture 11" descr="Die Abbildung zeigt eine vergleichende Darstellung des heutigen Energieträgerbedarfs sowie des Bedarfs im Jahr 2040 in allen Szenarien. Die in der Abbildung dargestellten Energiemengen und die daraus resultierende Entwicklung ist in den folgenden Absätzen des Textes beschrieben.">
              <a:extLst>
                <a:ext uri="{FF2B5EF4-FFF2-40B4-BE49-F238E27FC236}">
                  <a16:creationId xmlns:a16="http://schemas.microsoft.com/office/drawing/2014/main" id="{3DDE475A-D1FA-1479-BE12-189C2F0D0CFB}"/>
                </a:ext>
              </a:extLst>
            </p:cNvPr>
            <p:cNvPicPr>
              <a:picLocks noChangeAspect="1"/>
            </p:cNvPicPr>
            <p:nvPr/>
          </p:nvPicPr>
          <p:blipFill rotWithShape="1">
            <a:blip r:embed="rId3">
              <a:extLst>
                <a:ext uri="{28A0092B-C50C-407E-A947-70E740481C1C}">
                  <a14:useLocalDpi xmlns:a14="http://schemas.microsoft.com/office/drawing/2010/main" val="0"/>
                </a:ext>
              </a:extLst>
            </a:blip>
            <a:srcRect l="8206" t="17732" b="10140"/>
            <a:stretch/>
          </p:blipFill>
          <p:spPr>
            <a:xfrm>
              <a:off x="3690125" y="1383253"/>
              <a:ext cx="5286855" cy="2967485"/>
            </a:xfrm>
            <a:prstGeom prst="rect">
              <a:avLst/>
            </a:prstGeom>
          </p:spPr>
        </p:pic>
        <p:grpSp>
          <p:nvGrpSpPr>
            <p:cNvPr id="30" name="Gruppieren 29">
              <a:extLst>
                <a:ext uri="{FF2B5EF4-FFF2-40B4-BE49-F238E27FC236}">
                  <a16:creationId xmlns:a16="http://schemas.microsoft.com/office/drawing/2014/main" id="{780D23F4-7929-CBB8-EE62-4FACB9B7D710}"/>
                </a:ext>
              </a:extLst>
            </p:cNvPr>
            <p:cNvGrpSpPr/>
            <p:nvPr/>
          </p:nvGrpSpPr>
          <p:grpSpPr>
            <a:xfrm>
              <a:off x="3690126" y="1044699"/>
              <a:ext cx="4572000" cy="3813870"/>
              <a:chOff x="3690126" y="1044699"/>
              <a:chExt cx="4572000" cy="3813870"/>
            </a:xfrm>
          </p:grpSpPr>
          <p:sp>
            <p:nvSpPr>
              <p:cNvPr id="39" name="Textfeld 38">
                <a:extLst>
                  <a:ext uri="{FF2B5EF4-FFF2-40B4-BE49-F238E27FC236}">
                    <a16:creationId xmlns:a16="http://schemas.microsoft.com/office/drawing/2014/main" id="{F73B3E2B-4E24-421D-19D3-AAE22E77CF45}"/>
                  </a:ext>
                </a:extLst>
              </p:cNvPr>
              <p:cNvSpPr txBox="1"/>
              <p:nvPr/>
            </p:nvSpPr>
            <p:spPr>
              <a:xfrm>
                <a:off x="3690126" y="1044699"/>
                <a:ext cx="4572000" cy="338554"/>
              </a:xfrm>
              <a:prstGeom prst="rect">
                <a:avLst/>
              </a:prstGeom>
              <a:noFill/>
            </p:spPr>
            <p:txBody>
              <a:bodyPr wrap="square">
                <a:spAutoFit/>
              </a:bodyPr>
              <a:lstStyle/>
              <a:p>
                <a:r>
                  <a:rPr lang="de-DE" sz="1600" b="1" dirty="0">
                    <a:cs typeface="Calibri"/>
                  </a:rPr>
                  <a:t>Energieträgerbedarf im Szenarien-Vergleich</a:t>
                </a:r>
                <a:endParaRPr lang="de-DE" sz="1600" b="1" dirty="0"/>
              </a:p>
            </p:txBody>
          </p:sp>
          <p:sp>
            <p:nvSpPr>
              <p:cNvPr id="40" name="Textfeld 39">
                <a:extLst>
                  <a:ext uri="{FF2B5EF4-FFF2-40B4-BE49-F238E27FC236}">
                    <a16:creationId xmlns:a16="http://schemas.microsoft.com/office/drawing/2014/main" id="{8EDBAE6D-3D06-FD44-8A76-1C4CEE52C16C}"/>
                  </a:ext>
                </a:extLst>
              </p:cNvPr>
              <p:cNvSpPr txBox="1"/>
              <p:nvPr/>
            </p:nvSpPr>
            <p:spPr>
              <a:xfrm>
                <a:off x="3901032" y="4089128"/>
                <a:ext cx="3370762" cy="738664"/>
              </a:xfrm>
              <a:prstGeom prst="rect">
                <a:avLst/>
              </a:prstGeom>
              <a:solidFill>
                <a:schemeClr val="bg1"/>
              </a:solidFill>
            </p:spPr>
            <p:txBody>
              <a:bodyPr wrap="square">
                <a:spAutoFit/>
              </a:bodyPr>
              <a:lstStyle/>
              <a:p>
                <a:r>
                  <a:rPr lang="de-DE" sz="1400" dirty="0">
                    <a:cs typeface="Calibri"/>
                  </a:rPr>
                  <a:t>       </a:t>
                </a:r>
              </a:p>
              <a:p>
                <a:r>
                  <a:rPr lang="de-DE" sz="1400" dirty="0">
                    <a:cs typeface="Calibri"/>
                  </a:rPr>
                  <a:t>  </a:t>
                </a:r>
              </a:p>
              <a:p>
                <a:endParaRPr lang="de-DE" sz="1400" dirty="0"/>
              </a:p>
            </p:txBody>
          </p:sp>
          <p:sp>
            <p:nvSpPr>
              <p:cNvPr id="41" name="Textfeld 40">
                <a:extLst>
                  <a:ext uri="{FF2B5EF4-FFF2-40B4-BE49-F238E27FC236}">
                    <a16:creationId xmlns:a16="http://schemas.microsoft.com/office/drawing/2014/main" id="{8EE701BC-38B5-AF17-2A84-EF65812A77D2}"/>
                  </a:ext>
                </a:extLst>
              </p:cNvPr>
              <p:cNvSpPr txBox="1"/>
              <p:nvPr/>
            </p:nvSpPr>
            <p:spPr>
              <a:xfrm>
                <a:off x="3927948" y="4089128"/>
                <a:ext cx="752900" cy="600164"/>
              </a:xfrm>
              <a:prstGeom prst="rect">
                <a:avLst/>
              </a:prstGeom>
              <a:noFill/>
            </p:spPr>
            <p:txBody>
              <a:bodyPr wrap="square">
                <a:spAutoFit/>
              </a:bodyPr>
              <a:lstStyle/>
              <a:p>
                <a:r>
                  <a:rPr lang="de-DE" sz="1100" b="1" dirty="0">
                    <a:cs typeface="Calibri"/>
                  </a:rPr>
                  <a:t>Was</a:t>
                </a:r>
                <a:br>
                  <a:rPr lang="de-DE" sz="1100" b="1" dirty="0">
                    <a:cs typeface="Calibri"/>
                  </a:rPr>
                </a:br>
                <a:r>
                  <a:rPr lang="de-DE" sz="1100" b="1" dirty="0">
                    <a:cs typeface="Calibri"/>
                  </a:rPr>
                  <a:t>gleich</a:t>
                </a:r>
                <a:br>
                  <a:rPr lang="de-DE" sz="1100" b="1" dirty="0">
                    <a:cs typeface="Calibri"/>
                  </a:rPr>
                </a:br>
                <a:r>
                  <a:rPr lang="de-DE" sz="1100" b="1" dirty="0">
                    <a:cs typeface="Calibri"/>
                  </a:rPr>
                  <a:t>bleibt</a:t>
                </a:r>
                <a:endParaRPr lang="de-DE" sz="1100" b="1" dirty="0"/>
              </a:p>
            </p:txBody>
          </p:sp>
          <p:sp>
            <p:nvSpPr>
              <p:cNvPr id="42" name="Textfeld 41">
                <a:extLst>
                  <a:ext uri="{FF2B5EF4-FFF2-40B4-BE49-F238E27FC236}">
                    <a16:creationId xmlns:a16="http://schemas.microsoft.com/office/drawing/2014/main" id="{5F170B61-3C51-1AE6-A397-EC10F51EBEBA}"/>
                  </a:ext>
                </a:extLst>
              </p:cNvPr>
              <p:cNvSpPr txBox="1"/>
              <p:nvPr/>
            </p:nvSpPr>
            <p:spPr>
              <a:xfrm>
                <a:off x="5155993" y="4089128"/>
                <a:ext cx="2175655" cy="261610"/>
              </a:xfrm>
              <a:prstGeom prst="rect">
                <a:avLst/>
              </a:prstGeom>
              <a:noFill/>
            </p:spPr>
            <p:txBody>
              <a:bodyPr wrap="square">
                <a:spAutoFit/>
              </a:bodyPr>
              <a:lstStyle/>
              <a:p>
                <a:r>
                  <a:rPr lang="de-DE" sz="1100" b="1" dirty="0">
                    <a:cs typeface="Calibri"/>
                  </a:rPr>
                  <a:t>Szenario- abhängiger Bedarf</a:t>
                </a:r>
              </a:p>
            </p:txBody>
          </p:sp>
          <p:sp>
            <p:nvSpPr>
              <p:cNvPr id="43" name="Textfeld 42">
                <a:extLst>
                  <a:ext uri="{FF2B5EF4-FFF2-40B4-BE49-F238E27FC236}">
                    <a16:creationId xmlns:a16="http://schemas.microsoft.com/office/drawing/2014/main" id="{345B07AB-26A5-ABA5-CA5B-AE61DA4A48E6}"/>
                  </a:ext>
                </a:extLst>
              </p:cNvPr>
              <p:cNvSpPr txBox="1"/>
              <p:nvPr/>
            </p:nvSpPr>
            <p:spPr>
              <a:xfrm>
                <a:off x="4471421" y="4089128"/>
                <a:ext cx="1028349" cy="769441"/>
              </a:xfrm>
              <a:prstGeom prst="rect">
                <a:avLst/>
              </a:prstGeom>
              <a:noFill/>
            </p:spPr>
            <p:txBody>
              <a:bodyPr wrap="square">
                <a:spAutoFit/>
              </a:bodyPr>
              <a:lstStyle/>
              <a:p>
                <a:r>
                  <a:rPr lang="de-DE" sz="1100" b="1" dirty="0">
                    <a:cs typeface="Calibri"/>
                  </a:rPr>
                  <a:t>Was wir sicher zusätzlich brauchen</a:t>
                </a:r>
                <a:endParaRPr lang="de-DE" sz="1100" b="1" dirty="0"/>
              </a:p>
            </p:txBody>
          </p:sp>
        </p:grpSp>
        <p:sp>
          <p:nvSpPr>
            <p:cNvPr id="31" name="Textfeld 30">
              <a:extLst>
                <a:ext uri="{FF2B5EF4-FFF2-40B4-BE49-F238E27FC236}">
                  <a16:creationId xmlns:a16="http://schemas.microsoft.com/office/drawing/2014/main" id="{C3B833BE-8DBD-6E5B-A843-E3C59A9B4F62}"/>
                </a:ext>
              </a:extLst>
            </p:cNvPr>
            <p:cNvSpPr txBox="1"/>
            <p:nvPr/>
          </p:nvSpPr>
          <p:spPr>
            <a:xfrm>
              <a:off x="3927948" y="2009907"/>
              <a:ext cx="752900" cy="230832"/>
            </a:xfrm>
            <a:prstGeom prst="rect">
              <a:avLst/>
            </a:prstGeom>
            <a:noFill/>
          </p:spPr>
          <p:txBody>
            <a:bodyPr wrap="square">
              <a:spAutoFit/>
            </a:bodyPr>
            <a:lstStyle/>
            <a:p>
              <a:r>
                <a:rPr lang="de-DE" sz="900" b="1" dirty="0">
                  <a:cs typeface="Calibri"/>
                </a:rPr>
                <a:t>2020</a:t>
              </a:r>
              <a:endParaRPr lang="de-DE" sz="900" b="1" dirty="0"/>
            </a:p>
          </p:txBody>
        </p:sp>
        <p:sp>
          <p:nvSpPr>
            <p:cNvPr id="32" name="Textfeld 31">
              <a:extLst>
                <a:ext uri="{FF2B5EF4-FFF2-40B4-BE49-F238E27FC236}">
                  <a16:creationId xmlns:a16="http://schemas.microsoft.com/office/drawing/2014/main" id="{DA5A859F-037B-ED7A-5FA2-CC527ED0EA7F}"/>
                </a:ext>
              </a:extLst>
            </p:cNvPr>
            <p:cNvSpPr txBox="1"/>
            <p:nvPr/>
          </p:nvSpPr>
          <p:spPr>
            <a:xfrm>
              <a:off x="4452505" y="1596952"/>
              <a:ext cx="752900" cy="230832"/>
            </a:xfrm>
            <a:prstGeom prst="rect">
              <a:avLst/>
            </a:prstGeom>
            <a:noFill/>
          </p:spPr>
          <p:txBody>
            <a:bodyPr wrap="square">
              <a:spAutoFit/>
            </a:bodyPr>
            <a:lstStyle/>
            <a:p>
              <a:r>
                <a:rPr lang="de-DE" sz="900" b="1" dirty="0">
                  <a:cs typeface="Calibri"/>
                </a:rPr>
                <a:t>2040</a:t>
              </a:r>
              <a:endParaRPr lang="de-DE" sz="900" b="1" dirty="0"/>
            </a:p>
          </p:txBody>
        </p:sp>
        <p:sp>
          <p:nvSpPr>
            <p:cNvPr id="33" name="Textfeld 32">
              <a:extLst>
                <a:ext uri="{FF2B5EF4-FFF2-40B4-BE49-F238E27FC236}">
                  <a16:creationId xmlns:a16="http://schemas.microsoft.com/office/drawing/2014/main" id="{C49CBFAF-4B69-DA69-3F60-5AC0B9F29071}"/>
                </a:ext>
              </a:extLst>
            </p:cNvPr>
            <p:cNvSpPr txBox="1"/>
            <p:nvPr/>
          </p:nvSpPr>
          <p:spPr>
            <a:xfrm>
              <a:off x="5023389" y="1634807"/>
              <a:ext cx="752900" cy="230832"/>
            </a:xfrm>
            <a:prstGeom prst="rect">
              <a:avLst/>
            </a:prstGeom>
            <a:noFill/>
          </p:spPr>
          <p:txBody>
            <a:bodyPr wrap="square">
              <a:spAutoFit/>
            </a:bodyPr>
            <a:lstStyle/>
            <a:p>
              <a:r>
                <a:rPr lang="de-DE" sz="900" b="1" dirty="0">
                  <a:cs typeface="Calibri"/>
                </a:rPr>
                <a:t>2040</a:t>
              </a:r>
              <a:endParaRPr lang="de-DE" sz="900" b="1" dirty="0"/>
            </a:p>
          </p:txBody>
        </p:sp>
        <p:sp>
          <p:nvSpPr>
            <p:cNvPr id="34" name="Textfeld 33">
              <a:extLst>
                <a:ext uri="{FF2B5EF4-FFF2-40B4-BE49-F238E27FC236}">
                  <a16:creationId xmlns:a16="http://schemas.microsoft.com/office/drawing/2014/main" id="{530B963D-1FB1-29BC-401D-51E9DACD3B20}"/>
                </a:ext>
              </a:extLst>
            </p:cNvPr>
            <p:cNvSpPr txBox="1"/>
            <p:nvPr/>
          </p:nvSpPr>
          <p:spPr>
            <a:xfrm>
              <a:off x="5569874" y="1835272"/>
              <a:ext cx="752900" cy="230832"/>
            </a:xfrm>
            <a:prstGeom prst="rect">
              <a:avLst/>
            </a:prstGeom>
            <a:noFill/>
          </p:spPr>
          <p:txBody>
            <a:bodyPr wrap="square">
              <a:spAutoFit/>
            </a:bodyPr>
            <a:lstStyle/>
            <a:p>
              <a:r>
                <a:rPr lang="de-DE" sz="900" b="1" dirty="0">
                  <a:cs typeface="Calibri"/>
                </a:rPr>
                <a:t>2040</a:t>
              </a:r>
              <a:endParaRPr lang="de-DE" sz="900" b="1" dirty="0"/>
            </a:p>
          </p:txBody>
        </p:sp>
        <p:sp>
          <p:nvSpPr>
            <p:cNvPr id="35" name="Textfeld 34">
              <a:extLst>
                <a:ext uri="{FF2B5EF4-FFF2-40B4-BE49-F238E27FC236}">
                  <a16:creationId xmlns:a16="http://schemas.microsoft.com/office/drawing/2014/main" id="{9161B8ED-FFA3-0909-A0C7-60279F713A80}"/>
                </a:ext>
              </a:extLst>
            </p:cNvPr>
            <p:cNvSpPr txBox="1"/>
            <p:nvPr/>
          </p:nvSpPr>
          <p:spPr>
            <a:xfrm>
              <a:off x="6076014" y="1926577"/>
              <a:ext cx="752900" cy="230832"/>
            </a:xfrm>
            <a:prstGeom prst="rect">
              <a:avLst/>
            </a:prstGeom>
            <a:noFill/>
          </p:spPr>
          <p:txBody>
            <a:bodyPr wrap="square">
              <a:spAutoFit/>
            </a:bodyPr>
            <a:lstStyle/>
            <a:p>
              <a:r>
                <a:rPr lang="de-DE" sz="900" b="1" dirty="0">
                  <a:cs typeface="Calibri"/>
                </a:rPr>
                <a:t>2040</a:t>
              </a:r>
              <a:endParaRPr lang="de-DE" sz="900" b="1" dirty="0"/>
            </a:p>
          </p:txBody>
        </p:sp>
        <p:sp>
          <p:nvSpPr>
            <p:cNvPr id="36" name="Textfeld 35">
              <a:extLst>
                <a:ext uri="{FF2B5EF4-FFF2-40B4-BE49-F238E27FC236}">
                  <a16:creationId xmlns:a16="http://schemas.microsoft.com/office/drawing/2014/main" id="{99336EAF-7B42-F672-46C9-4666B95DFC27}"/>
                </a:ext>
              </a:extLst>
            </p:cNvPr>
            <p:cNvSpPr txBox="1"/>
            <p:nvPr/>
          </p:nvSpPr>
          <p:spPr>
            <a:xfrm>
              <a:off x="6643907" y="1911945"/>
              <a:ext cx="752900" cy="230832"/>
            </a:xfrm>
            <a:prstGeom prst="rect">
              <a:avLst/>
            </a:prstGeom>
            <a:noFill/>
          </p:spPr>
          <p:txBody>
            <a:bodyPr wrap="square">
              <a:spAutoFit/>
            </a:bodyPr>
            <a:lstStyle/>
            <a:p>
              <a:r>
                <a:rPr lang="de-DE" sz="900" b="1" dirty="0">
                  <a:cs typeface="Calibri"/>
                </a:rPr>
                <a:t>2040</a:t>
              </a:r>
              <a:endParaRPr lang="de-DE" sz="900" b="1" dirty="0"/>
            </a:p>
          </p:txBody>
        </p:sp>
        <p:sp>
          <p:nvSpPr>
            <p:cNvPr id="37" name="Textfeld 36">
              <a:extLst>
                <a:ext uri="{FF2B5EF4-FFF2-40B4-BE49-F238E27FC236}">
                  <a16:creationId xmlns:a16="http://schemas.microsoft.com/office/drawing/2014/main" id="{1E3ADDE7-C55A-A01E-7D3E-5B69E6873788}"/>
                </a:ext>
              </a:extLst>
            </p:cNvPr>
            <p:cNvSpPr txBox="1"/>
            <p:nvPr/>
          </p:nvSpPr>
          <p:spPr>
            <a:xfrm>
              <a:off x="5045648" y="2867394"/>
              <a:ext cx="2590828" cy="307777"/>
            </a:xfrm>
            <a:prstGeom prst="rect">
              <a:avLst/>
            </a:prstGeom>
            <a:noFill/>
          </p:spPr>
          <p:txBody>
            <a:bodyPr wrap="square">
              <a:spAutoFit/>
            </a:bodyPr>
            <a:lstStyle/>
            <a:p>
              <a:r>
                <a:rPr lang="de-DE" sz="1400" dirty="0">
                  <a:cs typeface="Calibri"/>
                </a:rPr>
                <a:t>EG       KW         IN         SK</a:t>
              </a:r>
              <a:endParaRPr lang="de-DE" sz="1400" dirty="0"/>
            </a:p>
          </p:txBody>
        </p:sp>
      </p:grpSp>
    </p:spTree>
    <p:extLst>
      <p:ext uri="{BB962C8B-B14F-4D97-AF65-F5344CB8AC3E}">
        <p14:creationId xmlns:p14="http://schemas.microsoft.com/office/powerpoint/2010/main" val="367416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4974782-5D78-D640-1776-6C24FF34316A}"/>
              </a:ext>
            </a:extLst>
          </p:cNvPr>
          <p:cNvSpPr>
            <a:spLocks noGrp="1"/>
          </p:cNvSpPr>
          <p:nvPr>
            <p:ph type="title"/>
          </p:nvPr>
        </p:nvSpPr>
        <p:spPr/>
        <p:txBody>
          <a:bodyPr lIns="91440" tIns="45720" rIns="91440" bIns="45720" anchor="b" anchorCtr="0"/>
          <a:lstStyle/>
          <a:p>
            <a:r>
              <a:rPr lang="de-DE" dirty="0">
                <a:cs typeface="Calibri"/>
              </a:rPr>
              <a:t>Ausbau von Strom- und Gasnetzen</a:t>
            </a:r>
            <a:br>
              <a:rPr lang="de-DE" dirty="0">
                <a:cs typeface="Calibri"/>
              </a:rPr>
            </a:br>
            <a:r>
              <a:rPr lang="de-DE" dirty="0">
                <a:cs typeface="Calibri"/>
              </a:rPr>
              <a:t>für Erzeugung und Import in großem Volumen erforderlich</a:t>
            </a:r>
            <a:endParaRPr lang="de-DE" b="0" dirty="0">
              <a:cs typeface="Calibri"/>
            </a:endParaRPr>
          </a:p>
        </p:txBody>
      </p:sp>
      <p:sp>
        <p:nvSpPr>
          <p:cNvPr id="13" name="Textplatzhalter 1">
            <a:extLst>
              <a:ext uri="{FF2B5EF4-FFF2-40B4-BE49-F238E27FC236}">
                <a16:creationId xmlns:a16="http://schemas.microsoft.com/office/drawing/2014/main" id="{E7EAE077-C131-320A-00ED-3073023C10FC}"/>
              </a:ext>
            </a:extLst>
          </p:cNvPr>
          <p:cNvSpPr>
            <a:spLocks noGrp="1"/>
          </p:cNvSpPr>
          <p:nvPr>
            <p:ph type="body" sz="quarter" idx="11"/>
          </p:nvPr>
        </p:nvSpPr>
        <p:spPr>
          <a:xfrm>
            <a:off x="271463" y="1622813"/>
            <a:ext cx="3310151" cy="3036499"/>
          </a:xfrm>
        </p:spPr>
        <p:txBody>
          <a:bodyPr lIns="91440" tIns="45720" rIns="91440" bIns="45720" anchor="t"/>
          <a:lstStyle/>
          <a:p>
            <a:pPr marL="0" indent="0">
              <a:buNone/>
            </a:pPr>
            <a:r>
              <a:rPr lang="de-DE" sz="1600" dirty="0">
                <a:ea typeface="Verdana"/>
                <a:cs typeface="Calibri"/>
              </a:rPr>
              <a:t>Rückschlüsse aus den Szenarien</a:t>
            </a:r>
          </a:p>
          <a:p>
            <a:r>
              <a:rPr lang="de-DE" sz="1400" dirty="0">
                <a:ea typeface="Verdana"/>
                <a:cs typeface="Calibri"/>
              </a:rPr>
              <a:t>Strom und Gas sind technologisch zu 35% substituierbar</a:t>
            </a:r>
          </a:p>
          <a:p>
            <a:r>
              <a:rPr lang="de-DE" sz="1400" dirty="0">
                <a:ea typeface="Verdana"/>
                <a:cs typeface="Calibri"/>
              </a:rPr>
              <a:t>„Kreislaufwirtschaft“: reduziert den Wärmebedarf (Gase)</a:t>
            </a:r>
            <a:endParaRPr lang="en-US" sz="1400" dirty="0">
              <a:ea typeface="Verdana"/>
              <a:cs typeface="Calibri"/>
            </a:endParaRPr>
          </a:p>
          <a:p>
            <a:r>
              <a:rPr lang="de-DE" sz="1400" dirty="0">
                <a:ea typeface="Verdana"/>
                <a:cs typeface="Calibri"/>
              </a:rPr>
              <a:t>„</a:t>
            </a:r>
            <a:r>
              <a:rPr lang="de-DE" sz="1400" dirty="0" err="1">
                <a:ea typeface="Verdana"/>
                <a:cs typeface="Calibri"/>
              </a:rPr>
              <a:t>Sektorkopplung</a:t>
            </a:r>
            <a:r>
              <a:rPr lang="de-DE" sz="1400" dirty="0">
                <a:ea typeface="Verdana"/>
                <a:cs typeface="Calibri"/>
              </a:rPr>
              <a:t>“: Abwärme-nutzung verringert Biomasse- </a:t>
            </a:r>
            <a:br>
              <a:rPr lang="de-DE" sz="1400" dirty="0">
                <a:ea typeface="Verdana"/>
                <a:cs typeface="Calibri"/>
              </a:rPr>
            </a:br>
            <a:r>
              <a:rPr lang="de-DE" sz="1400" dirty="0">
                <a:ea typeface="Verdana"/>
                <a:cs typeface="Calibri"/>
              </a:rPr>
              <a:t>und Strombedarf </a:t>
            </a:r>
            <a:endParaRPr lang="de-DE" sz="1400" dirty="0">
              <a:cs typeface="Calibri"/>
            </a:endParaRPr>
          </a:p>
          <a:p>
            <a:r>
              <a:rPr lang="de-DE" sz="1400" b="1" dirty="0">
                <a:cs typeface="Calibri"/>
              </a:rPr>
              <a:t>Integration reduziert Betriebskosten</a:t>
            </a:r>
            <a:endParaRPr lang="de-DE" sz="1600" b="1" dirty="0">
              <a:cs typeface="Calibri"/>
            </a:endParaRPr>
          </a:p>
        </p:txBody>
      </p:sp>
      <p:grpSp>
        <p:nvGrpSpPr>
          <p:cNvPr id="46" name="Gruppieren 45">
            <a:extLst>
              <a:ext uri="{FF2B5EF4-FFF2-40B4-BE49-F238E27FC236}">
                <a16:creationId xmlns:a16="http://schemas.microsoft.com/office/drawing/2014/main" id="{EEC45FD7-F3C3-229F-A643-FCF8AB1C57B3}"/>
              </a:ext>
            </a:extLst>
          </p:cNvPr>
          <p:cNvGrpSpPr/>
          <p:nvPr/>
        </p:nvGrpSpPr>
        <p:grpSpPr>
          <a:xfrm>
            <a:off x="3690125" y="1044699"/>
            <a:ext cx="5286855" cy="3813870"/>
            <a:chOff x="3690125" y="1044699"/>
            <a:chExt cx="5286855" cy="3813870"/>
          </a:xfrm>
        </p:grpSpPr>
        <p:pic>
          <p:nvPicPr>
            <p:cNvPr id="47" name="Picture 11" descr="Die Abbildung zeigt eine vergleichende Darstellung des heutigen Energieträgerbedarfs sowie des Bedarfs im Jahr 2040 in allen Szenarien. Die in der Abbildung dargestellten Energiemengen und die daraus resultierende Entwicklung ist in den folgenden Absätzen des Textes beschrieben.">
              <a:extLst>
                <a:ext uri="{FF2B5EF4-FFF2-40B4-BE49-F238E27FC236}">
                  <a16:creationId xmlns:a16="http://schemas.microsoft.com/office/drawing/2014/main" id="{279D7203-0E8B-7653-7673-4CBF7E6B23CB}"/>
                </a:ext>
              </a:extLst>
            </p:cNvPr>
            <p:cNvPicPr>
              <a:picLocks noChangeAspect="1"/>
            </p:cNvPicPr>
            <p:nvPr/>
          </p:nvPicPr>
          <p:blipFill rotWithShape="1">
            <a:blip r:embed="rId2">
              <a:extLst>
                <a:ext uri="{28A0092B-C50C-407E-A947-70E740481C1C}">
                  <a14:useLocalDpi xmlns:a14="http://schemas.microsoft.com/office/drawing/2010/main" val="0"/>
                </a:ext>
              </a:extLst>
            </a:blip>
            <a:srcRect l="8206" t="17732" b="10140"/>
            <a:stretch/>
          </p:blipFill>
          <p:spPr>
            <a:xfrm>
              <a:off x="3690125" y="1383253"/>
              <a:ext cx="5286855" cy="2967485"/>
            </a:xfrm>
            <a:prstGeom prst="rect">
              <a:avLst/>
            </a:prstGeom>
          </p:spPr>
        </p:pic>
        <p:grpSp>
          <p:nvGrpSpPr>
            <p:cNvPr id="48" name="Gruppieren 47">
              <a:extLst>
                <a:ext uri="{FF2B5EF4-FFF2-40B4-BE49-F238E27FC236}">
                  <a16:creationId xmlns:a16="http://schemas.microsoft.com/office/drawing/2014/main" id="{F2B06809-F2C8-C496-4EB8-D11FB2BEE1AD}"/>
                </a:ext>
              </a:extLst>
            </p:cNvPr>
            <p:cNvGrpSpPr/>
            <p:nvPr/>
          </p:nvGrpSpPr>
          <p:grpSpPr>
            <a:xfrm>
              <a:off x="3690126" y="1044699"/>
              <a:ext cx="4572000" cy="3813870"/>
              <a:chOff x="3690126" y="1044699"/>
              <a:chExt cx="4572000" cy="3813870"/>
            </a:xfrm>
          </p:grpSpPr>
          <p:sp>
            <p:nvSpPr>
              <p:cNvPr id="57" name="Textfeld 56">
                <a:extLst>
                  <a:ext uri="{FF2B5EF4-FFF2-40B4-BE49-F238E27FC236}">
                    <a16:creationId xmlns:a16="http://schemas.microsoft.com/office/drawing/2014/main" id="{F1564C80-ED92-1B15-8CB0-BD92FD9A73AF}"/>
                  </a:ext>
                </a:extLst>
              </p:cNvPr>
              <p:cNvSpPr txBox="1"/>
              <p:nvPr/>
            </p:nvSpPr>
            <p:spPr>
              <a:xfrm>
                <a:off x="3690126" y="1044699"/>
                <a:ext cx="4572000" cy="338554"/>
              </a:xfrm>
              <a:prstGeom prst="rect">
                <a:avLst/>
              </a:prstGeom>
              <a:noFill/>
            </p:spPr>
            <p:txBody>
              <a:bodyPr wrap="square">
                <a:spAutoFit/>
              </a:bodyPr>
              <a:lstStyle/>
              <a:p>
                <a:r>
                  <a:rPr lang="de-DE" sz="1600" b="1" dirty="0">
                    <a:cs typeface="Calibri"/>
                  </a:rPr>
                  <a:t>Energieträgerbedarf im Szenarien-Vergleich</a:t>
                </a:r>
                <a:endParaRPr lang="de-DE" sz="1600" b="1" dirty="0"/>
              </a:p>
            </p:txBody>
          </p:sp>
          <p:sp>
            <p:nvSpPr>
              <p:cNvPr id="58" name="Textfeld 57">
                <a:extLst>
                  <a:ext uri="{FF2B5EF4-FFF2-40B4-BE49-F238E27FC236}">
                    <a16:creationId xmlns:a16="http://schemas.microsoft.com/office/drawing/2014/main" id="{C80FB7C1-831B-AA2D-C2B3-0E635C56E1A6}"/>
                  </a:ext>
                </a:extLst>
              </p:cNvPr>
              <p:cNvSpPr txBox="1"/>
              <p:nvPr/>
            </p:nvSpPr>
            <p:spPr>
              <a:xfrm>
                <a:off x="3901032" y="4089128"/>
                <a:ext cx="3370762" cy="738664"/>
              </a:xfrm>
              <a:prstGeom prst="rect">
                <a:avLst/>
              </a:prstGeom>
              <a:solidFill>
                <a:schemeClr val="bg1"/>
              </a:solidFill>
            </p:spPr>
            <p:txBody>
              <a:bodyPr wrap="square">
                <a:spAutoFit/>
              </a:bodyPr>
              <a:lstStyle/>
              <a:p>
                <a:r>
                  <a:rPr lang="de-DE" sz="1400" dirty="0">
                    <a:cs typeface="Calibri"/>
                  </a:rPr>
                  <a:t>       </a:t>
                </a:r>
              </a:p>
              <a:p>
                <a:r>
                  <a:rPr lang="de-DE" sz="1400" dirty="0">
                    <a:cs typeface="Calibri"/>
                  </a:rPr>
                  <a:t>  </a:t>
                </a:r>
              </a:p>
              <a:p>
                <a:endParaRPr lang="de-DE" sz="1400" dirty="0"/>
              </a:p>
            </p:txBody>
          </p:sp>
          <p:sp>
            <p:nvSpPr>
              <p:cNvPr id="59" name="Textfeld 58">
                <a:extLst>
                  <a:ext uri="{FF2B5EF4-FFF2-40B4-BE49-F238E27FC236}">
                    <a16:creationId xmlns:a16="http://schemas.microsoft.com/office/drawing/2014/main" id="{0E261CBC-C30D-BD70-B855-8B04CF072646}"/>
                  </a:ext>
                </a:extLst>
              </p:cNvPr>
              <p:cNvSpPr txBox="1"/>
              <p:nvPr/>
            </p:nvSpPr>
            <p:spPr>
              <a:xfrm>
                <a:off x="3927948" y="4089128"/>
                <a:ext cx="752900" cy="600164"/>
              </a:xfrm>
              <a:prstGeom prst="rect">
                <a:avLst/>
              </a:prstGeom>
              <a:noFill/>
            </p:spPr>
            <p:txBody>
              <a:bodyPr wrap="square">
                <a:spAutoFit/>
              </a:bodyPr>
              <a:lstStyle/>
              <a:p>
                <a:r>
                  <a:rPr lang="de-DE" sz="1100" b="1" dirty="0">
                    <a:cs typeface="Calibri"/>
                  </a:rPr>
                  <a:t>Was</a:t>
                </a:r>
                <a:br>
                  <a:rPr lang="de-DE" sz="1100" b="1" dirty="0">
                    <a:cs typeface="Calibri"/>
                  </a:rPr>
                </a:br>
                <a:r>
                  <a:rPr lang="de-DE" sz="1100" b="1" dirty="0">
                    <a:cs typeface="Calibri"/>
                  </a:rPr>
                  <a:t>gleich</a:t>
                </a:r>
                <a:br>
                  <a:rPr lang="de-DE" sz="1100" b="1" dirty="0">
                    <a:cs typeface="Calibri"/>
                  </a:rPr>
                </a:br>
                <a:r>
                  <a:rPr lang="de-DE" sz="1100" b="1" dirty="0">
                    <a:cs typeface="Calibri"/>
                  </a:rPr>
                  <a:t>bleibt</a:t>
                </a:r>
                <a:endParaRPr lang="de-DE" sz="1100" b="1" dirty="0"/>
              </a:p>
            </p:txBody>
          </p:sp>
          <p:sp>
            <p:nvSpPr>
              <p:cNvPr id="60" name="Textfeld 59">
                <a:extLst>
                  <a:ext uri="{FF2B5EF4-FFF2-40B4-BE49-F238E27FC236}">
                    <a16:creationId xmlns:a16="http://schemas.microsoft.com/office/drawing/2014/main" id="{7C3B6682-2829-9F8F-755D-A86DBFC51E39}"/>
                  </a:ext>
                </a:extLst>
              </p:cNvPr>
              <p:cNvSpPr txBox="1"/>
              <p:nvPr/>
            </p:nvSpPr>
            <p:spPr>
              <a:xfrm>
                <a:off x="5155993" y="4089128"/>
                <a:ext cx="2175655" cy="261610"/>
              </a:xfrm>
              <a:prstGeom prst="rect">
                <a:avLst/>
              </a:prstGeom>
              <a:noFill/>
            </p:spPr>
            <p:txBody>
              <a:bodyPr wrap="square">
                <a:spAutoFit/>
              </a:bodyPr>
              <a:lstStyle/>
              <a:p>
                <a:r>
                  <a:rPr lang="de-DE" sz="1100" b="1" dirty="0">
                    <a:cs typeface="Calibri"/>
                  </a:rPr>
                  <a:t>Szenario- abhängiger Bedarf</a:t>
                </a:r>
              </a:p>
            </p:txBody>
          </p:sp>
          <p:sp>
            <p:nvSpPr>
              <p:cNvPr id="61" name="Textfeld 60">
                <a:extLst>
                  <a:ext uri="{FF2B5EF4-FFF2-40B4-BE49-F238E27FC236}">
                    <a16:creationId xmlns:a16="http://schemas.microsoft.com/office/drawing/2014/main" id="{6E9D7CA5-D319-F7AD-5E55-3E05F299518A}"/>
                  </a:ext>
                </a:extLst>
              </p:cNvPr>
              <p:cNvSpPr txBox="1"/>
              <p:nvPr/>
            </p:nvSpPr>
            <p:spPr>
              <a:xfrm>
                <a:off x="4471421" y="4089128"/>
                <a:ext cx="1028349" cy="769441"/>
              </a:xfrm>
              <a:prstGeom prst="rect">
                <a:avLst/>
              </a:prstGeom>
              <a:noFill/>
            </p:spPr>
            <p:txBody>
              <a:bodyPr wrap="square">
                <a:spAutoFit/>
              </a:bodyPr>
              <a:lstStyle/>
              <a:p>
                <a:r>
                  <a:rPr lang="de-DE" sz="1100" b="1" dirty="0">
                    <a:cs typeface="Calibri"/>
                  </a:rPr>
                  <a:t>Was wir sicher zusätzlich brauchen</a:t>
                </a:r>
                <a:endParaRPr lang="de-DE" sz="1100" b="1" dirty="0"/>
              </a:p>
            </p:txBody>
          </p:sp>
        </p:grpSp>
        <p:sp>
          <p:nvSpPr>
            <p:cNvPr id="49" name="Textfeld 48">
              <a:extLst>
                <a:ext uri="{FF2B5EF4-FFF2-40B4-BE49-F238E27FC236}">
                  <a16:creationId xmlns:a16="http://schemas.microsoft.com/office/drawing/2014/main" id="{7C5F4711-8974-467E-F40F-081E8DAFDE59}"/>
                </a:ext>
              </a:extLst>
            </p:cNvPr>
            <p:cNvSpPr txBox="1"/>
            <p:nvPr/>
          </p:nvSpPr>
          <p:spPr>
            <a:xfrm>
              <a:off x="3927948" y="2009907"/>
              <a:ext cx="752900" cy="230832"/>
            </a:xfrm>
            <a:prstGeom prst="rect">
              <a:avLst/>
            </a:prstGeom>
            <a:noFill/>
          </p:spPr>
          <p:txBody>
            <a:bodyPr wrap="square">
              <a:spAutoFit/>
            </a:bodyPr>
            <a:lstStyle/>
            <a:p>
              <a:r>
                <a:rPr lang="de-DE" sz="900" b="1" dirty="0">
                  <a:cs typeface="Calibri"/>
                </a:rPr>
                <a:t>2020</a:t>
              </a:r>
              <a:endParaRPr lang="de-DE" sz="900" b="1" dirty="0"/>
            </a:p>
          </p:txBody>
        </p:sp>
        <p:sp>
          <p:nvSpPr>
            <p:cNvPr id="50" name="Textfeld 49">
              <a:extLst>
                <a:ext uri="{FF2B5EF4-FFF2-40B4-BE49-F238E27FC236}">
                  <a16:creationId xmlns:a16="http://schemas.microsoft.com/office/drawing/2014/main" id="{FAB36585-679E-F50F-0EDB-706C60534BAA}"/>
                </a:ext>
              </a:extLst>
            </p:cNvPr>
            <p:cNvSpPr txBox="1"/>
            <p:nvPr/>
          </p:nvSpPr>
          <p:spPr>
            <a:xfrm>
              <a:off x="4452505" y="1596952"/>
              <a:ext cx="752900" cy="230832"/>
            </a:xfrm>
            <a:prstGeom prst="rect">
              <a:avLst/>
            </a:prstGeom>
            <a:noFill/>
          </p:spPr>
          <p:txBody>
            <a:bodyPr wrap="square">
              <a:spAutoFit/>
            </a:bodyPr>
            <a:lstStyle/>
            <a:p>
              <a:r>
                <a:rPr lang="de-DE" sz="900" b="1" dirty="0">
                  <a:cs typeface="Calibri"/>
                </a:rPr>
                <a:t>2040</a:t>
              </a:r>
              <a:endParaRPr lang="de-DE" sz="900" b="1" dirty="0"/>
            </a:p>
          </p:txBody>
        </p:sp>
        <p:sp>
          <p:nvSpPr>
            <p:cNvPr id="51" name="Textfeld 50">
              <a:extLst>
                <a:ext uri="{FF2B5EF4-FFF2-40B4-BE49-F238E27FC236}">
                  <a16:creationId xmlns:a16="http://schemas.microsoft.com/office/drawing/2014/main" id="{8849803F-0AAE-3283-E3C8-E5371C087616}"/>
                </a:ext>
              </a:extLst>
            </p:cNvPr>
            <p:cNvSpPr txBox="1"/>
            <p:nvPr/>
          </p:nvSpPr>
          <p:spPr>
            <a:xfrm>
              <a:off x="5023389" y="1634807"/>
              <a:ext cx="752900" cy="230832"/>
            </a:xfrm>
            <a:prstGeom prst="rect">
              <a:avLst/>
            </a:prstGeom>
            <a:noFill/>
          </p:spPr>
          <p:txBody>
            <a:bodyPr wrap="square">
              <a:spAutoFit/>
            </a:bodyPr>
            <a:lstStyle/>
            <a:p>
              <a:r>
                <a:rPr lang="de-DE" sz="900" b="1" dirty="0">
                  <a:cs typeface="Calibri"/>
                </a:rPr>
                <a:t>2040</a:t>
              </a:r>
              <a:endParaRPr lang="de-DE" sz="900" b="1" dirty="0"/>
            </a:p>
          </p:txBody>
        </p:sp>
        <p:sp>
          <p:nvSpPr>
            <p:cNvPr id="52" name="Textfeld 51">
              <a:extLst>
                <a:ext uri="{FF2B5EF4-FFF2-40B4-BE49-F238E27FC236}">
                  <a16:creationId xmlns:a16="http://schemas.microsoft.com/office/drawing/2014/main" id="{B6EECA54-3067-5B60-4C21-A270C00CF43D}"/>
                </a:ext>
              </a:extLst>
            </p:cNvPr>
            <p:cNvSpPr txBox="1"/>
            <p:nvPr/>
          </p:nvSpPr>
          <p:spPr>
            <a:xfrm>
              <a:off x="5569874" y="1835272"/>
              <a:ext cx="752900" cy="230832"/>
            </a:xfrm>
            <a:prstGeom prst="rect">
              <a:avLst/>
            </a:prstGeom>
            <a:noFill/>
          </p:spPr>
          <p:txBody>
            <a:bodyPr wrap="square">
              <a:spAutoFit/>
            </a:bodyPr>
            <a:lstStyle/>
            <a:p>
              <a:r>
                <a:rPr lang="de-DE" sz="900" b="1" dirty="0">
                  <a:cs typeface="Calibri"/>
                </a:rPr>
                <a:t>2040</a:t>
              </a:r>
              <a:endParaRPr lang="de-DE" sz="900" b="1" dirty="0"/>
            </a:p>
          </p:txBody>
        </p:sp>
        <p:sp>
          <p:nvSpPr>
            <p:cNvPr id="53" name="Textfeld 52">
              <a:extLst>
                <a:ext uri="{FF2B5EF4-FFF2-40B4-BE49-F238E27FC236}">
                  <a16:creationId xmlns:a16="http://schemas.microsoft.com/office/drawing/2014/main" id="{24D74F91-E0F1-3BA7-35C5-C01BA7869184}"/>
                </a:ext>
              </a:extLst>
            </p:cNvPr>
            <p:cNvSpPr txBox="1"/>
            <p:nvPr/>
          </p:nvSpPr>
          <p:spPr>
            <a:xfrm>
              <a:off x="6076014" y="1926577"/>
              <a:ext cx="752900" cy="230832"/>
            </a:xfrm>
            <a:prstGeom prst="rect">
              <a:avLst/>
            </a:prstGeom>
            <a:noFill/>
          </p:spPr>
          <p:txBody>
            <a:bodyPr wrap="square">
              <a:spAutoFit/>
            </a:bodyPr>
            <a:lstStyle/>
            <a:p>
              <a:r>
                <a:rPr lang="de-DE" sz="900" b="1" dirty="0">
                  <a:cs typeface="Calibri"/>
                </a:rPr>
                <a:t>2040</a:t>
              </a:r>
              <a:endParaRPr lang="de-DE" sz="900" b="1" dirty="0"/>
            </a:p>
          </p:txBody>
        </p:sp>
        <p:sp>
          <p:nvSpPr>
            <p:cNvPr id="54" name="Textfeld 53">
              <a:extLst>
                <a:ext uri="{FF2B5EF4-FFF2-40B4-BE49-F238E27FC236}">
                  <a16:creationId xmlns:a16="http://schemas.microsoft.com/office/drawing/2014/main" id="{6833373E-6E92-9B2C-C368-AE4C5A168EE2}"/>
                </a:ext>
              </a:extLst>
            </p:cNvPr>
            <p:cNvSpPr txBox="1"/>
            <p:nvPr/>
          </p:nvSpPr>
          <p:spPr>
            <a:xfrm>
              <a:off x="6643907" y="1911945"/>
              <a:ext cx="752900" cy="230832"/>
            </a:xfrm>
            <a:prstGeom prst="rect">
              <a:avLst/>
            </a:prstGeom>
            <a:noFill/>
          </p:spPr>
          <p:txBody>
            <a:bodyPr wrap="square">
              <a:spAutoFit/>
            </a:bodyPr>
            <a:lstStyle/>
            <a:p>
              <a:r>
                <a:rPr lang="de-DE" sz="900" b="1" dirty="0">
                  <a:cs typeface="Calibri"/>
                </a:rPr>
                <a:t>2040</a:t>
              </a:r>
              <a:endParaRPr lang="de-DE" sz="900" b="1" dirty="0"/>
            </a:p>
          </p:txBody>
        </p:sp>
        <p:sp>
          <p:nvSpPr>
            <p:cNvPr id="55" name="Textfeld 54">
              <a:extLst>
                <a:ext uri="{FF2B5EF4-FFF2-40B4-BE49-F238E27FC236}">
                  <a16:creationId xmlns:a16="http://schemas.microsoft.com/office/drawing/2014/main" id="{7C7F675B-BC56-50AD-561A-607C768FB6F4}"/>
                </a:ext>
              </a:extLst>
            </p:cNvPr>
            <p:cNvSpPr txBox="1"/>
            <p:nvPr/>
          </p:nvSpPr>
          <p:spPr>
            <a:xfrm>
              <a:off x="5045648" y="2867394"/>
              <a:ext cx="2590828" cy="307777"/>
            </a:xfrm>
            <a:prstGeom prst="rect">
              <a:avLst/>
            </a:prstGeom>
            <a:noFill/>
          </p:spPr>
          <p:txBody>
            <a:bodyPr wrap="square">
              <a:spAutoFit/>
            </a:bodyPr>
            <a:lstStyle/>
            <a:p>
              <a:r>
                <a:rPr lang="de-DE" sz="1400" dirty="0">
                  <a:cs typeface="Calibri"/>
                </a:rPr>
                <a:t>EG       KW         IN         SK</a:t>
              </a:r>
              <a:endParaRPr lang="de-DE" sz="1400" dirty="0"/>
            </a:p>
          </p:txBody>
        </p:sp>
      </p:grpSp>
    </p:spTree>
    <p:extLst>
      <p:ext uri="{BB962C8B-B14F-4D97-AF65-F5344CB8AC3E}">
        <p14:creationId xmlns:p14="http://schemas.microsoft.com/office/powerpoint/2010/main" val="85201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71462" y="1841398"/>
            <a:ext cx="3968029" cy="2379250"/>
          </a:xfrm>
        </p:spPr>
        <p:txBody>
          <a:bodyPr>
            <a:normAutofit/>
          </a:bodyPr>
          <a:lstStyle/>
          <a:p>
            <a:pPr marL="0" indent="0">
              <a:buNone/>
            </a:pPr>
            <a:r>
              <a:rPr lang="de-AT" dirty="0"/>
              <a:t>Die </a:t>
            </a:r>
            <a:r>
              <a:rPr lang="de-AT" b="1" dirty="0">
                <a:solidFill>
                  <a:schemeClr val="tx2"/>
                </a:solidFill>
              </a:rPr>
              <a:t>Gesamtinvestitionen</a:t>
            </a:r>
            <a:r>
              <a:rPr lang="de-AT" dirty="0"/>
              <a:t> belaufen sich, je nach Szenario, auf insgesamt </a:t>
            </a:r>
            <a:r>
              <a:rPr lang="de-AT" b="1" dirty="0">
                <a:solidFill>
                  <a:schemeClr val="tx2"/>
                </a:solidFill>
              </a:rPr>
              <a:t>17 bis 24 Mrd.€</a:t>
            </a:r>
            <a:r>
              <a:rPr lang="de-AT" dirty="0">
                <a:solidFill>
                  <a:schemeClr val="tx2"/>
                </a:solidFill>
              </a:rPr>
              <a:t> </a:t>
            </a:r>
            <a:r>
              <a:rPr lang="de-AT" dirty="0"/>
              <a:t>bis 2040.</a:t>
            </a:r>
          </a:p>
          <a:p>
            <a:pPr marL="0" indent="0">
              <a:buNone/>
            </a:pPr>
            <a:r>
              <a:rPr lang="de-AT" dirty="0"/>
              <a:t>Etwa </a:t>
            </a:r>
            <a:r>
              <a:rPr lang="de-AT" b="1" dirty="0">
                <a:solidFill>
                  <a:schemeClr val="tx2"/>
                </a:solidFill>
              </a:rPr>
              <a:t>33 %</a:t>
            </a:r>
            <a:r>
              <a:rPr lang="de-AT" dirty="0">
                <a:solidFill>
                  <a:schemeClr val="tx2"/>
                </a:solidFill>
              </a:rPr>
              <a:t> </a:t>
            </a:r>
            <a:r>
              <a:rPr lang="de-AT" dirty="0"/>
              <a:t>davon entfallen auf direkte </a:t>
            </a:r>
            <a:r>
              <a:rPr lang="de-AT" b="1" dirty="0">
                <a:solidFill>
                  <a:schemeClr val="tx2"/>
                </a:solidFill>
              </a:rPr>
              <a:t>Technologiekosten</a:t>
            </a:r>
          </a:p>
          <a:p>
            <a:pPr marL="0" indent="0">
              <a:buNone/>
            </a:pPr>
            <a:r>
              <a:rPr lang="de-AT" b="1" dirty="0">
                <a:solidFill>
                  <a:schemeClr val="tx2"/>
                </a:solidFill>
              </a:rPr>
              <a:t>Integrationskosten sind maßgeblich.</a:t>
            </a:r>
            <a:endParaRPr lang="de-AT" dirty="0"/>
          </a:p>
        </p:txBody>
      </p:sp>
      <p:sp>
        <p:nvSpPr>
          <p:cNvPr id="3" name="Titel 2"/>
          <p:cNvSpPr>
            <a:spLocks noGrp="1"/>
          </p:cNvSpPr>
          <p:nvPr>
            <p:ph type="title"/>
          </p:nvPr>
        </p:nvSpPr>
        <p:spPr/>
        <p:txBody>
          <a:bodyPr/>
          <a:lstStyle/>
          <a:p>
            <a:r>
              <a:rPr lang="de-AT" dirty="0"/>
              <a:t>90% der Investitionen in den vier energieintensiven Branchen</a:t>
            </a:r>
          </a:p>
        </p:txBody>
      </p:sp>
      <p:pic>
        <p:nvPicPr>
          <p:cNvPr id="5" name="Grafik 4">
            <a:extLst>
              <a:ext uri="{FF2B5EF4-FFF2-40B4-BE49-F238E27FC236}">
                <a16:creationId xmlns:a16="http://schemas.microsoft.com/office/drawing/2014/main" id="{E32C1C80-7C65-AC6C-9FF5-25467159515F}"/>
              </a:ext>
            </a:extLst>
          </p:cNvPr>
          <p:cNvPicPr>
            <a:picLocks noChangeAspect="1"/>
          </p:cNvPicPr>
          <p:nvPr/>
        </p:nvPicPr>
        <p:blipFill rotWithShape="1">
          <a:blip r:embed="rId3"/>
          <a:srcRect l="26688" t="42596" r="27857" b="9415"/>
          <a:stretch/>
        </p:blipFill>
        <p:spPr>
          <a:xfrm>
            <a:off x="4340967" y="1888176"/>
            <a:ext cx="4399274" cy="2612572"/>
          </a:xfrm>
          <a:prstGeom prst="rect">
            <a:avLst/>
          </a:prstGeom>
        </p:spPr>
      </p:pic>
      <p:sp>
        <p:nvSpPr>
          <p:cNvPr id="7" name="Textfeld 6">
            <a:extLst>
              <a:ext uri="{FF2B5EF4-FFF2-40B4-BE49-F238E27FC236}">
                <a16:creationId xmlns:a16="http://schemas.microsoft.com/office/drawing/2014/main" id="{50BB2D30-D70F-551C-C65B-6E26757FEA42}"/>
              </a:ext>
            </a:extLst>
          </p:cNvPr>
          <p:cNvSpPr txBox="1"/>
          <p:nvPr/>
        </p:nvSpPr>
        <p:spPr>
          <a:xfrm>
            <a:off x="4254604" y="1436553"/>
            <a:ext cx="4572000" cy="369332"/>
          </a:xfrm>
          <a:prstGeom prst="rect">
            <a:avLst/>
          </a:prstGeom>
          <a:noFill/>
        </p:spPr>
        <p:txBody>
          <a:bodyPr wrap="square">
            <a:spAutoFit/>
          </a:bodyPr>
          <a:lstStyle/>
          <a:p>
            <a:r>
              <a:rPr lang="de-DE" dirty="0"/>
              <a:t>Investitionen je Branche bis 2040 in Mrd. €</a:t>
            </a:r>
          </a:p>
        </p:txBody>
      </p:sp>
    </p:spTree>
    <p:extLst>
      <p:ext uri="{BB962C8B-B14F-4D97-AF65-F5344CB8AC3E}">
        <p14:creationId xmlns:p14="http://schemas.microsoft.com/office/powerpoint/2010/main" val="3250744982"/>
      </p:ext>
    </p:extLst>
  </p:cSld>
  <p:clrMapOvr>
    <a:masterClrMapping/>
  </p:clrMapOvr>
</p:sld>
</file>

<file path=ppt/theme/theme1.xml><?xml version="1.0" encoding="utf-8"?>
<a:theme xmlns:a="http://schemas.openxmlformats.org/drawingml/2006/main" name="AEA_Vorlage_Deutsch_16 zu 9_v1">
  <a:themeElements>
    <a:clrScheme name="transformIndustry">
      <a:dk1>
        <a:srgbClr val="000000"/>
      </a:dk1>
      <a:lt1>
        <a:srgbClr val="FFFFFF"/>
      </a:lt1>
      <a:dk2>
        <a:srgbClr val="068ECA"/>
      </a:dk2>
      <a:lt2>
        <a:srgbClr val="0D539E"/>
      </a:lt2>
      <a:accent1>
        <a:srgbClr val="00B5DD"/>
      </a:accent1>
      <a:accent2>
        <a:srgbClr val="009089"/>
      </a:accent2>
      <a:accent3>
        <a:srgbClr val="BEBC00"/>
      </a:accent3>
      <a:accent4>
        <a:srgbClr val="F6D700"/>
      </a:accent4>
      <a:accent5>
        <a:srgbClr val="EB6B4A"/>
      </a:accent5>
      <a:accent6>
        <a:srgbClr val="3CBA48"/>
      </a:accent6>
      <a:hlink>
        <a:srgbClr val="0D539E"/>
      </a:hlink>
      <a:folHlink>
        <a:srgbClr val="009089"/>
      </a:folHlink>
    </a:clrScheme>
    <a:fontScheme name="transformIndustry">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5000"/>
            <a:lumOff val="75000"/>
          </a:schemeClr>
        </a:solidFill>
        <a:ln w="12700">
          <a:noFill/>
        </a:ln>
      </a:spPr>
      <a:bodyPr lIns="72000" rIns="72000" rtlCol="0" anchor="ctr"/>
      <a:lstStyle>
        <a:defPPr algn="ctr">
          <a:spcAft>
            <a:spcPts val="600"/>
          </a:spcAft>
          <a:defRPr sz="2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lIns="72000" rIns="72000"/>
      <a:lstStyle>
        <a:defPPr>
          <a:spcBef>
            <a:spcPts val="0"/>
          </a:spcBef>
          <a:spcAft>
            <a:spcPts val="600"/>
          </a:spcAft>
          <a:defRPr sz="2000" dirty="0" smtClean="0"/>
        </a:defPPr>
      </a:lstStyle>
    </a:txDef>
  </a:objectDefaults>
  <a:extraClrSchemeLst/>
  <a:extLst>
    <a:ext uri="{05A4C25C-085E-4340-85A3-A5531E510DB2}">
      <thm15:themeFamily xmlns:thm15="http://schemas.microsoft.com/office/thememl/2012/main" name="AEA_Vorlage_Deutsch_16 zu 9_v1" id="{EAAD5D47-916B-48F7-9F1C-C3142705379B}" vid="{88DB20AD-8DAA-4E84-BF89-520C0E325E85}"/>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32009f-0d59-4860-90ee-92d0735c77d6">
      <Terms xmlns="http://schemas.microsoft.com/office/infopath/2007/PartnerControls"/>
    </lcf76f155ced4ddcb4097134ff3c332f>
    <TaxCatchAll xmlns="5b5b040a-ebba-4238-9322-d9d0fa944be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6AF1C382605841BF936B0ABA9B912F" ma:contentTypeVersion="14" ma:contentTypeDescription="Create a new document." ma:contentTypeScope="" ma:versionID="ffc31a4b4529263a14002f7b5584d419">
  <xsd:schema xmlns:xsd="http://www.w3.org/2001/XMLSchema" xmlns:xs="http://www.w3.org/2001/XMLSchema" xmlns:p="http://schemas.microsoft.com/office/2006/metadata/properties" xmlns:ns2="8f32009f-0d59-4860-90ee-92d0735c77d6" xmlns:ns3="5b5b040a-ebba-4238-9322-d9d0fa944bec" targetNamespace="http://schemas.microsoft.com/office/2006/metadata/properties" ma:root="true" ma:fieldsID="6d7be4852134476a2f3bc98963e262d7" ns2:_="" ns3:_="">
    <xsd:import namespace="8f32009f-0d59-4860-90ee-92d0735c77d6"/>
    <xsd:import namespace="5b5b040a-ebba-4238-9322-d9d0fa944be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32009f-0d59-4860-90ee-92d0735c77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4a4384-8771-4db4-a8b8-df0fba6cdf4c"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5b040a-ebba-4238-9322-d9d0fa944be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f99cd85-f97a-44da-b55a-9051ae85b00f}" ma:internalName="TaxCatchAll" ma:showField="CatchAllData" ma:web="5b5b040a-ebba-4238-9322-d9d0fa944b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3D00E1-D2AD-4AA3-BC7C-B39150C334C3}">
  <ds:schemaRefs>
    <ds:schemaRef ds:uri="5b5b040a-ebba-4238-9322-d9d0fa944bec"/>
    <ds:schemaRef ds:uri="8f32009f-0d59-4860-90ee-92d0735c77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085C46-D1B9-4AED-B9DF-2FBA199D31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32009f-0d59-4860-90ee-92d0735c77d6"/>
    <ds:schemaRef ds:uri="5b5b040a-ebba-4238-9322-d9d0fa944b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36C3B4-EEC4-49B4-8906-9F1D7E3FF3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AEA_Vorlage_Deutsch_16 zu 9_v1</Template>
  <TotalTime>0</TotalTime>
  <Words>1355</Words>
  <Application>Microsoft Office PowerPoint</Application>
  <PresentationFormat>Bildschirmpräsentation (16:9)</PresentationFormat>
  <Paragraphs>163</Paragraphs>
  <Slides>18</Slides>
  <Notes>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Calibri</vt:lpstr>
      <vt:lpstr>Cambria Math</vt:lpstr>
      <vt:lpstr>Symbol</vt:lpstr>
      <vt:lpstr>Times New Roman</vt:lpstr>
      <vt:lpstr>Verdana</vt:lpstr>
      <vt:lpstr>Webdings</vt:lpstr>
      <vt:lpstr>AEA_Vorlage_Deutsch_16 zu 9_v1</vt:lpstr>
      <vt:lpstr>Studienergebnisse transform.industry</vt:lpstr>
      <vt:lpstr>Vision</vt:lpstr>
      <vt:lpstr>„nicht weil es einfach ist“ … setzen wir uns hohe Ziele</vt:lpstr>
      <vt:lpstr>Methode: Aus vier Extremszenarien robuste Handlungsempfehlungen ableiten</vt:lpstr>
      <vt:lpstr>transform.industry</vt:lpstr>
      <vt:lpstr>Technologien definieren den Bedarf an Energieträgern Beispiel: Branchenaktionsplan „Eisen und Stahl“</vt:lpstr>
      <vt:lpstr>Energieträgerbedarf: 60% ist “No-Regret-Option“</vt:lpstr>
      <vt:lpstr>Ausbau von Strom- und Gasnetzen für Erzeugung und Import in großem Volumen erforderlich</vt:lpstr>
      <vt:lpstr>90% der Investitionen in den vier energieintensiven Branchen</vt:lpstr>
      <vt:lpstr>Integration und Infrastruktur sind der wesentliche Kostenfaktor</vt:lpstr>
      <vt:lpstr>Volkswirtschaftliche Effekte1</vt:lpstr>
      <vt:lpstr>Handlungsempfehlungen: Überblick</vt:lpstr>
      <vt:lpstr>Handlungsempfehlungen: Direkte F&amp;E-Förderung</vt:lpstr>
      <vt:lpstr>Handlungsempfehlungen: Investitionsförderung</vt:lpstr>
      <vt:lpstr>Handlungsempfehlungen: (Energie)Infrastruktur und -Bereitstellung</vt:lpstr>
      <vt:lpstr>Handlungsempfehlungen: Gesetzliche Rahmenbedingungen </vt:lpstr>
      <vt:lpstr>Handlungsempfehlungen: Aus-&amp; Weiterbildung, gesellschaftlicher Wandel </vt:lpstr>
      <vt:lpstr>Danke!  Für Rückfragen wenden Sie sich bitte an die Projektleitung Christian Schützenhofer christian.schuetzenhofer@ait.ac.at</vt:lpstr>
    </vt:vector>
  </TitlesOfParts>
  <Company>Bundesrechenzentrum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Dolna-Gruber Christoph</dc:creator>
  <cp:lastModifiedBy>Sebastian Holler</cp:lastModifiedBy>
  <cp:revision>45</cp:revision>
  <cp:lastPrinted>2023-07-11T06:17:52Z</cp:lastPrinted>
  <dcterms:created xsi:type="dcterms:W3CDTF">2021-11-16T15:34:11Z</dcterms:created>
  <dcterms:modified xsi:type="dcterms:W3CDTF">2024-01-11T11:28:38Z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0x010100676AF1C382605841BF936B0ABA9B912F</vt:lpwstr>
  </property>
  <property fmtid="{D5CDD505-2E9C-101B-9397-08002B2CF9AE}" pid="3" name="MediaServiceImageTags">
    <vt:lpwstr/>
  </property>
</Properties>
</file>